
<file path=[Content_Types].xml><?xml version="1.0" encoding="utf-8"?>
<Types xmlns="http://schemas.openxmlformats.org/package/2006/content-types">
  <Default Extension="rels" ContentType="application/vnd.openxmlformats-package.relationships+xml"/>
  <Default Extension="tmp" ContentType="image/png"/>
  <Default Extension="xml" ContentType="application/xml"/>
  <Default Extension="jpeg" ContentType="image/jpeg"/>
  <Default Extension="wdp" ContentType="image/vnd.ms-photo"/>
  <Default Extension="png" ContentType="image/png"/>
  <Default Extension="bin" ContentType="application/vnd.openxmlformats-officedocument.presentationml.printerSettings"/>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4"/>
  </p:notesMasterIdLst>
  <p:sldIdLst>
    <p:sldId id="258" r:id="rId2"/>
    <p:sldId id="259" r:id="rId3"/>
    <p:sldId id="260" r:id="rId4"/>
    <p:sldId id="280" r:id="rId5"/>
    <p:sldId id="281" r:id="rId6"/>
    <p:sldId id="282" r:id="rId7"/>
    <p:sldId id="283" r:id="rId8"/>
    <p:sldId id="284" r:id="rId9"/>
    <p:sldId id="285" r:id="rId10"/>
    <p:sldId id="261" r:id="rId11"/>
    <p:sldId id="288" r:id="rId12"/>
    <p:sldId id="289" r:id="rId13"/>
    <p:sldId id="263" r:id="rId14"/>
    <p:sldId id="264" r:id="rId15"/>
    <p:sldId id="265" r:id="rId16"/>
    <p:sldId id="266" r:id="rId17"/>
    <p:sldId id="309" r:id="rId18"/>
    <p:sldId id="314" r:id="rId19"/>
    <p:sldId id="329" r:id="rId20"/>
    <p:sldId id="330" r:id="rId21"/>
    <p:sldId id="331" r:id="rId22"/>
    <p:sldId id="332" r:id="rId23"/>
    <p:sldId id="333" r:id="rId24"/>
    <p:sldId id="334" r:id="rId25"/>
    <p:sldId id="335" r:id="rId26"/>
    <p:sldId id="336" r:id="rId27"/>
    <p:sldId id="337" r:id="rId28"/>
    <p:sldId id="338" r:id="rId29"/>
    <p:sldId id="339" r:id="rId30"/>
    <p:sldId id="340" r:id="rId31"/>
    <p:sldId id="341" r:id="rId32"/>
    <p:sldId id="298" r:id="rId33"/>
    <p:sldId id="299" r:id="rId34"/>
    <p:sldId id="300" r:id="rId35"/>
    <p:sldId id="301" r:id="rId36"/>
    <p:sldId id="302" r:id="rId37"/>
    <p:sldId id="303" r:id="rId38"/>
    <p:sldId id="304" r:id="rId39"/>
    <p:sldId id="305" r:id="rId40"/>
    <p:sldId id="306" r:id="rId41"/>
    <p:sldId id="307" r:id="rId42"/>
    <p:sldId id="308" r:id="rId43"/>
    <p:sldId id="342" r:id="rId44"/>
    <p:sldId id="343" r:id="rId45"/>
    <p:sldId id="344" r:id="rId46"/>
    <p:sldId id="345" r:id="rId47"/>
    <p:sldId id="346" r:id="rId48"/>
    <p:sldId id="347" r:id="rId49"/>
    <p:sldId id="348" r:id="rId50"/>
    <p:sldId id="349" r:id="rId51"/>
    <p:sldId id="350" r:id="rId52"/>
    <p:sldId id="351" r:id="rId53"/>
    <p:sldId id="352" r:id="rId54"/>
    <p:sldId id="354" r:id="rId55"/>
    <p:sldId id="355" r:id="rId56"/>
    <p:sldId id="356" r:id="rId57"/>
    <p:sldId id="357" r:id="rId58"/>
    <p:sldId id="358" r:id="rId59"/>
    <p:sldId id="385" r:id="rId60"/>
    <p:sldId id="386" r:id="rId61"/>
    <p:sldId id="290" r:id="rId62"/>
    <p:sldId id="296" r:id="rId63"/>
    <p:sldId id="297" r:id="rId64"/>
    <p:sldId id="312" r:id="rId65"/>
    <p:sldId id="313" r:id="rId66"/>
    <p:sldId id="310" r:id="rId67"/>
    <p:sldId id="359" r:id="rId68"/>
    <p:sldId id="360" r:id="rId69"/>
    <p:sldId id="361" r:id="rId70"/>
    <p:sldId id="362" r:id="rId71"/>
    <p:sldId id="363" r:id="rId72"/>
    <p:sldId id="364" r:id="rId73"/>
    <p:sldId id="365" r:id="rId74"/>
    <p:sldId id="366" r:id="rId75"/>
    <p:sldId id="367" r:id="rId76"/>
    <p:sldId id="368" r:id="rId77"/>
    <p:sldId id="369" r:id="rId78"/>
    <p:sldId id="370" r:id="rId79"/>
    <p:sldId id="371" r:id="rId80"/>
    <p:sldId id="372" r:id="rId81"/>
    <p:sldId id="373" r:id="rId82"/>
    <p:sldId id="374" r:id="rId83"/>
    <p:sldId id="375" r:id="rId84"/>
    <p:sldId id="376" r:id="rId85"/>
    <p:sldId id="377" r:id="rId86"/>
    <p:sldId id="378" r:id="rId87"/>
    <p:sldId id="379" r:id="rId88"/>
    <p:sldId id="380" r:id="rId89"/>
    <p:sldId id="381" r:id="rId90"/>
    <p:sldId id="382" r:id="rId91"/>
    <p:sldId id="383" r:id="rId92"/>
    <p:sldId id="384" r:id="rId9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3D06"/>
    <a:srgbClr val="001746"/>
    <a:srgbClr val="00194C"/>
    <a:srgbClr val="C75F09"/>
    <a:srgbClr val="B38259"/>
    <a:srgbClr val="73492F"/>
    <a:srgbClr val="8555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2441" autoAdjust="0"/>
  </p:normalViewPr>
  <p:slideViewPr>
    <p:cSldViewPr>
      <p:cViewPr>
        <p:scale>
          <a:sx n="70" d="100"/>
          <a:sy n="70" d="100"/>
        </p:scale>
        <p:origin x="-120" y="-4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64" Type="http://schemas.openxmlformats.org/officeDocument/2006/relationships/slide" Target="slides/slide63.xml"/><Relationship Id="rId60" Type="http://schemas.openxmlformats.org/officeDocument/2006/relationships/slide" Target="slides/slide59.xml"/><Relationship Id="rId70" Type="http://schemas.openxmlformats.org/officeDocument/2006/relationships/slide" Target="slides/slide69.xml"/><Relationship Id="rId94" Type="http://schemas.openxmlformats.org/officeDocument/2006/relationships/notesMaster" Target="notesMasters/notesMaster1.xml"/><Relationship Id="rId7" Type="http://schemas.openxmlformats.org/officeDocument/2006/relationships/slide" Target="slides/slide6.xml"/><Relationship Id="rId74" Type="http://schemas.openxmlformats.org/officeDocument/2006/relationships/slide" Target="slides/slide73.xml"/><Relationship Id="rId25" Type="http://schemas.openxmlformats.org/officeDocument/2006/relationships/slide" Target="slides/slide24.xml"/><Relationship Id="rId96" Type="http://schemas.openxmlformats.org/officeDocument/2006/relationships/presProps" Target="presProps.xml"/><Relationship Id="rId10" Type="http://schemas.openxmlformats.org/officeDocument/2006/relationships/slide" Target="slides/slide9.xml"/><Relationship Id="rId50" Type="http://schemas.openxmlformats.org/officeDocument/2006/relationships/slide" Target="slides/slide49.xml"/><Relationship Id="rId17" Type="http://schemas.openxmlformats.org/officeDocument/2006/relationships/slide" Target="slides/slide16.xml"/><Relationship Id="rId71" Type="http://schemas.openxmlformats.org/officeDocument/2006/relationships/slide" Target="slides/slide70.xml"/><Relationship Id="rId4" Type="http://schemas.openxmlformats.org/officeDocument/2006/relationships/slide" Target="slides/slide3.xml"/><Relationship Id="rId28" Type="http://schemas.openxmlformats.org/officeDocument/2006/relationships/slide" Target="slides/slide27.xml"/><Relationship Id="rId89" Type="http://schemas.openxmlformats.org/officeDocument/2006/relationships/slide" Target="slides/slide88.xml"/><Relationship Id="rId88" Type="http://schemas.openxmlformats.org/officeDocument/2006/relationships/slide" Target="slides/slide87.xml"/><Relationship Id="rId82" Type="http://schemas.openxmlformats.org/officeDocument/2006/relationships/slide" Target="slides/slide81.xml"/><Relationship Id="rId69" Type="http://schemas.openxmlformats.org/officeDocument/2006/relationships/slide" Target="slides/slide6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72" Type="http://schemas.openxmlformats.org/officeDocument/2006/relationships/slide" Target="slides/slide71.xml"/><Relationship Id="rId35" Type="http://schemas.openxmlformats.org/officeDocument/2006/relationships/slide" Target="slides/slide34.xml"/><Relationship Id="rId75" Type="http://schemas.openxmlformats.org/officeDocument/2006/relationships/slide" Target="slides/slide74.xml"/><Relationship Id="rId80" Type="http://schemas.openxmlformats.org/officeDocument/2006/relationships/slide" Target="slides/slide79.xml"/><Relationship Id="rId31" Type="http://schemas.openxmlformats.org/officeDocument/2006/relationships/slide" Target="slides/slide30.xml"/><Relationship Id="rId62" Type="http://schemas.openxmlformats.org/officeDocument/2006/relationships/slide" Target="slides/slide61.xml"/><Relationship Id="rId79" Type="http://schemas.openxmlformats.org/officeDocument/2006/relationships/slide" Target="slides/slide78.xml"/><Relationship Id="rId97" Type="http://schemas.openxmlformats.org/officeDocument/2006/relationships/viewProps" Target="viewProps.xml"/><Relationship Id="rId98" Type="http://schemas.openxmlformats.org/officeDocument/2006/relationships/theme" Target="theme/theme1.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32" Type="http://schemas.openxmlformats.org/officeDocument/2006/relationships/slide" Target="slides/slide31.xml"/><Relationship Id="rId13" Type="http://schemas.openxmlformats.org/officeDocument/2006/relationships/slide" Target="slides/slide12.xml"/><Relationship Id="rId52" Type="http://schemas.openxmlformats.org/officeDocument/2006/relationships/slide" Target="slides/slide51.xml"/><Relationship Id="rId54" Type="http://schemas.openxmlformats.org/officeDocument/2006/relationships/slide" Target="slides/slide53.xml"/><Relationship Id="rId23" Type="http://schemas.openxmlformats.org/officeDocument/2006/relationships/slide" Target="slides/slide22.xml"/><Relationship Id="rId61" Type="http://schemas.openxmlformats.org/officeDocument/2006/relationships/slide" Target="slides/slide60.xml"/><Relationship Id="rId53" Type="http://schemas.openxmlformats.org/officeDocument/2006/relationships/slide" Target="slides/slide52.xml"/><Relationship Id="rId84" Type="http://schemas.openxmlformats.org/officeDocument/2006/relationships/slide" Target="slides/slide83.xml"/><Relationship Id="rId30" Type="http://schemas.openxmlformats.org/officeDocument/2006/relationships/slide" Target="slides/slide29.xml"/><Relationship Id="rId29" Type="http://schemas.openxmlformats.org/officeDocument/2006/relationships/slide" Target="slides/slide28.xml"/><Relationship Id="rId83" Type="http://schemas.openxmlformats.org/officeDocument/2006/relationships/slide" Target="slides/slide82.xml"/><Relationship Id="rId41" Type="http://schemas.openxmlformats.org/officeDocument/2006/relationships/slide" Target="slides/slide40.xml"/><Relationship Id="rId5" Type="http://schemas.openxmlformats.org/officeDocument/2006/relationships/slide" Target="slides/slide4.xml"/><Relationship Id="rId22" Type="http://schemas.openxmlformats.org/officeDocument/2006/relationships/slide" Target="slides/slide21.xml"/><Relationship Id="rId95" Type="http://schemas.openxmlformats.org/officeDocument/2006/relationships/printerSettings" Target="printerSettings/printerSettings1.bin"/><Relationship Id="rId39" Type="http://schemas.openxmlformats.org/officeDocument/2006/relationships/slide" Target="slides/slide38.xml"/><Relationship Id="rId43" Type="http://schemas.openxmlformats.org/officeDocument/2006/relationships/slide" Target="slides/slide42.xml"/><Relationship Id="rId90" Type="http://schemas.openxmlformats.org/officeDocument/2006/relationships/slide" Target="slides/slide89.xml"/><Relationship Id="rId77" Type="http://schemas.openxmlformats.org/officeDocument/2006/relationships/slide" Target="slides/slide76.xml"/><Relationship Id="rId63" Type="http://schemas.openxmlformats.org/officeDocument/2006/relationships/slide" Target="slides/slide62.xml"/><Relationship Id="rId85" Type="http://schemas.openxmlformats.org/officeDocument/2006/relationships/slide" Target="slides/slide84.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99" Type="http://schemas.openxmlformats.org/officeDocument/2006/relationships/tableStyles" Target="tableStyles.xml"/><Relationship Id="rId14" Type="http://schemas.openxmlformats.org/officeDocument/2006/relationships/slide" Target="slides/slide13.xml"/><Relationship Id="rId92" Type="http://schemas.openxmlformats.org/officeDocument/2006/relationships/slide" Target="slides/slide91.xml"/><Relationship Id="rId45" Type="http://schemas.openxmlformats.org/officeDocument/2006/relationships/slide" Target="slides/slide44.xml"/><Relationship Id="rId58" Type="http://schemas.openxmlformats.org/officeDocument/2006/relationships/slide" Target="slides/slide57.xml"/><Relationship Id="rId42" Type="http://schemas.openxmlformats.org/officeDocument/2006/relationships/slide" Target="slides/slide41.xml"/><Relationship Id="rId73" Type="http://schemas.openxmlformats.org/officeDocument/2006/relationships/slide" Target="slides/slide72.xml"/><Relationship Id="rId87" Type="http://schemas.openxmlformats.org/officeDocument/2006/relationships/slide" Target="slides/slide86.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57" Type="http://schemas.openxmlformats.org/officeDocument/2006/relationships/slide" Target="slides/slide56.xml"/><Relationship Id="rId46" Type="http://schemas.openxmlformats.org/officeDocument/2006/relationships/slide" Target="slides/slide45.xml"/><Relationship Id="rId86" Type="http://schemas.openxmlformats.org/officeDocument/2006/relationships/slide" Target="slides/slide85.xml"/><Relationship Id="rId59" Type="http://schemas.openxmlformats.org/officeDocument/2006/relationships/slide" Target="slides/slide58.xml"/><Relationship Id="rId51" Type="http://schemas.openxmlformats.org/officeDocument/2006/relationships/slide" Target="slides/slide50.xml"/><Relationship Id="rId66" Type="http://schemas.openxmlformats.org/officeDocument/2006/relationships/slide" Target="slides/slide65.xml"/><Relationship Id="rId55" Type="http://schemas.openxmlformats.org/officeDocument/2006/relationships/slide" Target="slides/slide54.xml"/><Relationship Id="rId34" Type="http://schemas.openxmlformats.org/officeDocument/2006/relationships/slide" Target="slides/slide33.xml"/><Relationship Id="rId81" Type="http://schemas.openxmlformats.org/officeDocument/2006/relationships/slide" Target="slides/slide80.xml"/><Relationship Id="rId40" Type="http://schemas.openxmlformats.org/officeDocument/2006/relationships/slide" Target="slides/slide39.xml"/><Relationship Id="rId36" Type="http://schemas.openxmlformats.org/officeDocument/2006/relationships/slide" Target="slides/slide35.xml"/><Relationship Id="rId76" Type="http://schemas.openxmlformats.org/officeDocument/2006/relationships/slide" Target="slides/slide75.xml"/><Relationship Id="rId8" Type="http://schemas.openxmlformats.org/officeDocument/2006/relationships/slide" Target="slides/slide7.xml"/><Relationship Id="rId65" Type="http://schemas.openxmlformats.org/officeDocument/2006/relationships/slide" Target="slides/slide64.xml"/><Relationship Id="rId67" Type="http://schemas.openxmlformats.org/officeDocument/2006/relationships/slide" Target="slides/slide66.xml"/><Relationship Id="rId37" Type="http://schemas.openxmlformats.org/officeDocument/2006/relationships/slide" Target="slides/slide36.xml"/><Relationship Id="rId12" Type="http://schemas.openxmlformats.org/officeDocument/2006/relationships/slide" Target="slides/slide11.xml"/><Relationship Id="rId3" Type="http://schemas.openxmlformats.org/officeDocument/2006/relationships/slide" Target="slides/slide2.xml"/><Relationship Id="rId26" Type="http://schemas.openxmlformats.org/officeDocument/2006/relationships/slide" Target="slides/slide25.xml"/><Relationship Id="rId11" Type="http://schemas.openxmlformats.org/officeDocument/2006/relationships/slide" Target="slides/slide10.xml"/><Relationship Id="rId68" Type="http://schemas.openxmlformats.org/officeDocument/2006/relationships/slide" Target="slides/slide67.xml"/><Relationship Id="rId16" Type="http://schemas.openxmlformats.org/officeDocument/2006/relationships/slide" Target="slides/slide15.xml"/><Relationship Id="rId33" Type="http://schemas.openxmlformats.org/officeDocument/2006/relationships/slide" Target="slides/slide32.xml"/><Relationship Id="rId91" Type="http://schemas.openxmlformats.org/officeDocument/2006/relationships/slide" Target="slides/slide90.xml"/><Relationship Id="rId93" Type="http://schemas.openxmlformats.org/officeDocument/2006/relationships/slide" Target="slides/slide92.xml"/><Relationship Id="rId78" Type="http://schemas.openxmlformats.org/officeDocument/2006/relationships/slide" Target="slides/slide77.xml"/><Relationship Id="rId15" Type="http://schemas.openxmlformats.org/officeDocument/2006/relationships/slide" Target="slides/slide14.xml"/><Relationship Id="rId21" Type="http://schemas.openxmlformats.org/officeDocument/2006/relationships/slide" Target="slides/slide2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2700A-FAC7-354C-8711-E174D8DDEF6D}" type="datetimeFigureOut">
              <a:rPr lang="en-US" smtClean="0"/>
              <a:t>31/01/2012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59FE5F-67C7-F348-87C3-15C035E86714}" type="slidenum">
              <a:rPr lang="en-US" smtClean="0"/>
              <a:t>‹#›</a:t>
            </a:fld>
            <a:endParaRPr lang="en-US"/>
          </a:p>
        </p:txBody>
      </p:sp>
    </p:spTree>
    <p:extLst>
      <p:ext uri="{BB962C8B-B14F-4D97-AF65-F5344CB8AC3E}">
        <p14:creationId xmlns:p14="http://schemas.microsoft.com/office/powerpoint/2010/main" val="255160774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9456549-B4F1-44C5-8A33-E447447448E6}" type="datetimeFigureOut">
              <a:rPr lang="en-GB" smtClean="0"/>
              <a:t>31/01/2012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1739206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9456549-B4F1-44C5-8A33-E447447448E6}" type="datetimeFigureOut">
              <a:rPr lang="en-GB" smtClean="0"/>
              <a:t>31/01/2012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3199005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9456549-B4F1-44C5-8A33-E447447448E6}" type="datetimeFigureOut">
              <a:rPr lang="en-GB" smtClean="0"/>
              <a:t>31/01/2012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1566116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9456549-B4F1-44C5-8A33-E447447448E6}" type="datetimeFigureOut">
              <a:rPr lang="en-GB" smtClean="0"/>
              <a:t>31/01/2012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3543080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456549-B4F1-44C5-8A33-E447447448E6}" type="datetimeFigureOut">
              <a:rPr lang="en-GB" smtClean="0"/>
              <a:t>31/01/2012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1710112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9456549-B4F1-44C5-8A33-E447447448E6}" type="datetimeFigureOut">
              <a:rPr lang="en-GB" smtClean="0"/>
              <a:t>31/01/2012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3052619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9456549-B4F1-44C5-8A33-E447447448E6}" type="datetimeFigureOut">
              <a:rPr lang="en-GB" smtClean="0"/>
              <a:t>31/01/2012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1954537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9456549-B4F1-44C5-8A33-E447447448E6}" type="datetimeFigureOut">
              <a:rPr lang="en-GB" smtClean="0"/>
              <a:t>31/01/2012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4124621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456549-B4F1-44C5-8A33-E447447448E6}" type="datetimeFigureOut">
              <a:rPr lang="en-GB" smtClean="0"/>
              <a:t>31/01/2012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3941741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456549-B4F1-44C5-8A33-E447447448E6}" type="datetimeFigureOut">
              <a:rPr lang="en-GB" smtClean="0"/>
              <a:t>31/01/2012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2304966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456549-B4F1-44C5-8A33-E447447448E6}" type="datetimeFigureOut">
              <a:rPr lang="en-GB" smtClean="0"/>
              <a:t>31/01/2012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1215214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456549-B4F1-44C5-8A33-E447447448E6}" type="datetimeFigureOut">
              <a:rPr lang="en-GB" smtClean="0"/>
              <a:t>31/01/2012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451AD5-D8CC-4994-9339-4B95B77032A3}" type="slidenum">
              <a:rPr lang="en-GB" smtClean="0"/>
              <a:t>‹#›</a:t>
            </a:fld>
            <a:endParaRPr lang="en-GB"/>
          </a:p>
        </p:txBody>
      </p:sp>
    </p:spTree>
    <p:extLst>
      <p:ext uri="{BB962C8B-B14F-4D97-AF65-F5344CB8AC3E}">
        <p14:creationId xmlns:p14="http://schemas.microsoft.com/office/powerpoint/2010/main" val="34389096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6.tmp"/><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7.tmp"/><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8.tmp"/><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5.png"/></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1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1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53.xml.rels><?xml version="1.0" encoding="UTF-8" standalone="yes"?>
<Relationships xmlns="http://schemas.openxmlformats.org/package/2006/relationships"><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1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17.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4" Type="http://schemas.openxmlformats.org/officeDocument/2006/relationships/image" Target="../media/image19.png"/><Relationship Id="rId5" Type="http://schemas.openxmlformats.org/officeDocument/2006/relationships/image" Target="../media/image20.png"/><Relationship Id="rId7"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18.png"/><Relationship Id="rId6" Type="http://schemas.openxmlformats.org/officeDocument/2006/relationships/image" Target="../media/image21.png"/></Relationships>
</file>

<file path=ppt/slides/_rels/slide69.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2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24.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5.png"/></Relationships>
</file>

<file path=ppt/slides/_rels/slide75.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27.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6" Type="http://schemas.microsoft.com/office/2007/relationships/hdphoto" Target="../media/hdphoto3.wdp"/><Relationship Id="rId4" Type="http://schemas.microsoft.com/office/2007/relationships/hdphoto" Target="../media/hdphoto2.wdp"/><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8.png"/><Relationship Id="rId5" Type="http://schemas.openxmlformats.org/officeDocument/2006/relationships/image" Target="../media/image29.png"/></Relationships>
</file>

<file path=ppt/slides/_rels/slide8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4"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8.png"/></Relationships>
</file>

<file path=ppt/slides/_rels/slide8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3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6" Type="http://schemas.microsoft.com/office/2007/relationships/hdphoto" Target="../media/hdphoto3.wdp"/><Relationship Id="rId4" Type="http://schemas.microsoft.com/office/2007/relationships/hdphoto" Target="../media/hdphoto2.wdp"/><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8.png"/><Relationship Id="rId5"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077" name="Picture 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6" y="0"/>
            <a:ext cx="9144536" cy="68580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8" name="TextBox 7"/>
          <p:cNvSpPr txBox="1"/>
          <p:nvPr/>
        </p:nvSpPr>
        <p:spPr>
          <a:xfrm>
            <a:off x="1217712" y="1135024"/>
            <a:ext cx="6982397" cy="1107996"/>
          </a:xfrm>
          <a:prstGeom prst="rect">
            <a:avLst/>
          </a:prstGeom>
          <a:noFill/>
        </p:spPr>
        <p:txBody>
          <a:bodyPr wrap="square" rtlCol="0">
            <a:spAutoFit/>
          </a:bodyPr>
          <a:lstStyle/>
          <a:p>
            <a:r>
              <a:rPr lang="en-GB" sz="6600" b="1" dirty="0" smtClean="0">
                <a:solidFill>
                  <a:srgbClr val="C75F09"/>
                </a:solidFill>
              </a:rPr>
              <a:t>Red Planet Recycle</a:t>
            </a:r>
            <a:endParaRPr lang="en-GB" sz="6600" b="1" dirty="0">
              <a:solidFill>
                <a:srgbClr val="C75F09"/>
              </a:solidFill>
            </a:endParaRPr>
          </a:p>
        </p:txBody>
      </p:sp>
      <p:sp>
        <p:nvSpPr>
          <p:cNvPr id="9" name="TextBox 8"/>
          <p:cNvSpPr txBox="1"/>
          <p:nvPr/>
        </p:nvSpPr>
        <p:spPr>
          <a:xfrm>
            <a:off x="283272" y="3068532"/>
            <a:ext cx="8715347" cy="492443"/>
          </a:xfrm>
          <a:prstGeom prst="rect">
            <a:avLst/>
          </a:prstGeom>
          <a:noFill/>
        </p:spPr>
        <p:txBody>
          <a:bodyPr wrap="square" rtlCol="0">
            <a:spAutoFit/>
          </a:bodyPr>
          <a:lstStyle/>
          <a:p>
            <a:r>
              <a:rPr lang="en-GB" sz="2600" b="1" dirty="0" smtClean="0">
                <a:solidFill>
                  <a:srgbClr val="001746"/>
                </a:solidFill>
              </a:rPr>
              <a:t>An Investigation Into Advanced Life Support system for Mars</a:t>
            </a:r>
            <a:endParaRPr lang="en-GB" sz="2600" b="1" dirty="0">
              <a:solidFill>
                <a:srgbClr val="001746"/>
              </a:solidFill>
            </a:endParaRPr>
          </a:p>
        </p:txBody>
      </p:sp>
      <p:sp>
        <p:nvSpPr>
          <p:cNvPr id="6" name="TextBox 5"/>
          <p:cNvSpPr txBox="1"/>
          <p:nvPr/>
        </p:nvSpPr>
        <p:spPr>
          <a:xfrm>
            <a:off x="2411760" y="3895189"/>
            <a:ext cx="4104456" cy="492443"/>
          </a:xfrm>
          <a:prstGeom prst="rect">
            <a:avLst/>
          </a:prstGeom>
          <a:noFill/>
        </p:spPr>
        <p:txBody>
          <a:bodyPr wrap="square" rtlCol="0">
            <a:spAutoFit/>
          </a:bodyPr>
          <a:lstStyle/>
          <a:p>
            <a:r>
              <a:rPr lang="en-GB" sz="2600" b="1" dirty="0" smtClean="0">
                <a:solidFill>
                  <a:srgbClr val="001746"/>
                </a:solidFill>
              </a:rPr>
              <a:t>Tuesday 24</a:t>
            </a:r>
            <a:r>
              <a:rPr lang="en-GB" sz="2600" b="1" baseline="30000" dirty="0" smtClean="0">
                <a:solidFill>
                  <a:srgbClr val="001746"/>
                </a:solidFill>
              </a:rPr>
              <a:t>th</a:t>
            </a:r>
            <a:r>
              <a:rPr lang="en-GB" sz="2600" b="1" dirty="0" smtClean="0">
                <a:solidFill>
                  <a:srgbClr val="001746"/>
                </a:solidFill>
              </a:rPr>
              <a:t> January, 2 PM </a:t>
            </a:r>
            <a:endParaRPr lang="en-GB" sz="2600" b="1" dirty="0">
              <a:solidFill>
                <a:srgbClr val="001746"/>
              </a:solidFill>
            </a:endParaRPr>
          </a:p>
        </p:txBody>
      </p:sp>
      <p:sp>
        <p:nvSpPr>
          <p:cNvPr id="7" name="AutoShape 7" descr="http://upload.wikimedia.org/wikipedia/en/thumb/0/0f/University_of_Edinburgh_logo.svg/200px-University_of_Edinburgh_logo.svg.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081" name="Picture 9" descr="http://upload.wikimedia.org/wikipedia/en/thumb/0/0f/University_of_Edinburgh_logo.svg/200px-University_of_Edinburgh_logo.svg.pn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7914923" y="15875"/>
            <a:ext cx="1102902" cy="110841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3373" y="188640"/>
            <a:ext cx="3922563" cy="646331"/>
          </a:xfrm>
          <a:prstGeom prst="rect">
            <a:avLst/>
          </a:prstGeom>
          <a:noFill/>
        </p:spPr>
        <p:txBody>
          <a:bodyPr wrap="square" rtlCol="0">
            <a:spAutoFit/>
          </a:bodyPr>
          <a:lstStyle/>
          <a:p>
            <a:r>
              <a:rPr lang="en-GB" b="1" dirty="0" smtClean="0"/>
              <a:t>Chemical Engineering</a:t>
            </a:r>
          </a:p>
          <a:p>
            <a:r>
              <a:rPr lang="en-GB" b="1" dirty="0" smtClean="0"/>
              <a:t>Design Projects 4 </a:t>
            </a:r>
            <a:endParaRPr lang="en-GB" b="1" dirty="0"/>
          </a:p>
        </p:txBody>
      </p:sp>
    </p:spTree>
    <p:extLst>
      <p:ext uri="{BB962C8B-B14F-4D97-AF65-F5344CB8AC3E}">
        <p14:creationId xmlns:p14="http://schemas.microsoft.com/office/powerpoint/2010/main" val="204098208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197260" y="1196752"/>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Water Recycling Design Basis</a:t>
            </a:r>
            <a:endParaRPr lang="en-GB" sz="2400" b="1" dirty="0">
              <a:latin typeface="Arial" pitchFamily="34" charset="0"/>
              <a:cs typeface="Arial" pitchFamily="34" charset="0"/>
            </a:endParaRPr>
          </a:p>
        </p:txBody>
      </p:sp>
      <p:sp>
        <p:nvSpPr>
          <p:cNvPr id="8" name="Rectangle 7"/>
          <p:cNvSpPr/>
          <p:nvPr/>
        </p:nvSpPr>
        <p:spPr>
          <a:xfrm>
            <a:off x="2771800" y="2396480"/>
            <a:ext cx="3151162" cy="2016224"/>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3339269" y="2611667"/>
            <a:ext cx="2016224" cy="954107"/>
          </a:xfrm>
          <a:prstGeom prst="rect">
            <a:avLst/>
          </a:prstGeom>
          <a:noFill/>
        </p:spPr>
        <p:txBody>
          <a:bodyPr wrap="square" rtlCol="0">
            <a:spAutoFit/>
          </a:bodyPr>
          <a:lstStyle/>
          <a:p>
            <a:pPr algn="ctr"/>
            <a:r>
              <a:rPr lang="en-GB" sz="2800" b="1" dirty="0" smtClean="0">
                <a:latin typeface="Arial" pitchFamily="34" charset="0"/>
                <a:cs typeface="Arial" pitchFamily="34" charset="0"/>
              </a:rPr>
              <a:t>Stage 1</a:t>
            </a:r>
          </a:p>
          <a:p>
            <a:pPr algn="ctr"/>
            <a:r>
              <a:rPr lang="en-GB" sz="2800" b="1" dirty="0" smtClean="0">
                <a:latin typeface="Arial" pitchFamily="34" charset="0"/>
                <a:cs typeface="Arial" pitchFamily="34" charset="0"/>
              </a:rPr>
              <a:t>Water</a:t>
            </a:r>
            <a:endParaRPr lang="en-GB" sz="2800" b="1" dirty="0">
              <a:latin typeface="Arial" pitchFamily="34" charset="0"/>
              <a:cs typeface="Arial" pitchFamily="34" charset="0"/>
            </a:endParaRPr>
          </a:p>
        </p:txBody>
      </p:sp>
      <p:cxnSp>
        <p:nvCxnSpPr>
          <p:cNvPr id="16" name="Straight Arrow Connector 15"/>
          <p:cNvCxnSpPr/>
          <p:nvPr/>
        </p:nvCxnSpPr>
        <p:spPr>
          <a:xfrm>
            <a:off x="435637" y="3404592"/>
            <a:ext cx="2336163"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922962" y="3429000"/>
            <a:ext cx="2336163"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30532" y="2735673"/>
            <a:ext cx="2192147" cy="646331"/>
          </a:xfrm>
          <a:prstGeom prst="rect">
            <a:avLst/>
          </a:prstGeom>
          <a:noFill/>
        </p:spPr>
        <p:txBody>
          <a:bodyPr wrap="square" rtlCol="0">
            <a:spAutoFit/>
          </a:bodyPr>
          <a:lstStyle/>
          <a:p>
            <a:r>
              <a:rPr lang="en-GB" dirty="0" smtClean="0">
                <a:latin typeface="Arial" pitchFamily="34" charset="0"/>
                <a:cs typeface="Arial" pitchFamily="34" charset="0"/>
              </a:rPr>
              <a:t>Waste water</a:t>
            </a:r>
          </a:p>
          <a:p>
            <a:r>
              <a:rPr lang="en-GB" dirty="0">
                <a:latin typeface="Arial" pitchFamily="34" charset="0"/>
                <a:cs typeface="Arial" pitchFamily="34" charset="0"/>
              </a:rPr>
              <a:t> </a:t>
            </a:r>
            <a:r>
              <a:rPr lang="en-GB" dirty="0" smtClean="0">
                <a:latin typeface="Arial" pitchFamily="34" charset="0"/>
                <a:cs typeface="Arial" pitchFamily="34" charset="0"/>
              </a:rPr>
              <a:t>     </a:t>
            </a:r>
            <a:r>
              <a:rPr lang="en-GB" sz="1400" dirty="0" smtClean="0">
                <a:latin typeface="Arial" pitchFamily="34" charset="0"/>
                <a:cs typeface="Arial" pitchFamily="34" charset="0"/>
              </a:rPr>
              <a:t>(ppm)</a:t>
            </a:r>
            <a:endParaRPr lang="en-GB" sz="1400" dirty="0">
              <a:latin typeface="Arial" pitchFamily="34" charset="0"/>
              <a:cs typeface="Arial" pitchFamily="34" charset="0"/>
            </a:endParaRPr>
          </a:p>
        </p:txBody>
      </p:sp>
      <p:sp>
        <p:nvSpPr>
          <p:cNvPr id="20" name="TextBox 19"/>
          <p:cNvSpPr txBox="1"/>
          <p:nvPr/>
        </p:nvSpPr>
        <p:spPr>
          <a:xfrm>
            <a:off x="6228184" y="2780945"/>
            <a:ext cx="2192147" cy="615553"/>
          </a:xfrm>
          <a:prstGeom prst="rect">
            <a:avLst/>
          </a:prstGeom>
          <a:noFill/>
        </p:spPr>
        <p:txBody>
          <a:bodyPr wrap="square" rtlCol="0">
            <a:spAutoFit/>
          </a:bodyPr>
          <a:lstStyle/>
          <a:p>
            <a:r>
              <a:rPr lang="en-GB" dirty="0" smtClean="0">
                <a:latin typeface="Arial" pitchFamily="34" charset="0"/>
                <a:cs typeface="Arial" pitchFamily="34" charset="0"/>
              </a:rPr>
              <a:t>Treated water</a:t>
            </a:r>
          </a:p>
          <a:p>
            <a:r>
              <a:rPr lang="en-GB" sz="1600" dirty="0" smtClean="0">
                <a:latin typeface="Arial" pitchFamily="34" charset="0"/>
                <a:cs typeface="Arial" pitchFamily="34" charset="0"/>
              </a:rPr>
              <a:t>        (ppm)</a:t>
            </a:r>
            <a:endParaRPr lang="en-GB" sz="1600" dirty="0">
              <a:latin typeface="Arial" pitchFamily="34" charset="0"/>
              <a:cs typeface="Arial" pitchFamily="34" charset="0"/>
            </a:endParaRPr>
          </a:p>
        </p:txBody>
      </p:sp>
      <p:sp>
        <p:nvSpPr>
          <p:cNvPr id="19" name="TextBox 18"/>
          <p:cNvSpPr txBox="1"/>
          <p:nvPr/>
        </p:nvSpPr>
        <p:spPr>
          <a:xfrm>
            <a:off x="539552" y="3789040"/>
            <a:ext cx="1944216" cy="3139321"/>
          </a:xfrm>
          <a:prstGeom prst="rect">
            <a:avLst/>
          </a:prstGeom>
          <a:noFill/>
        </p:spPr>
        <p:txBody>
          <a:bodyPr wrap="square" rtlCol="0">
            <a:spAutoFit/>
          </a:bodyPr>
          <a:lstStyle/>
          <a:p>
            <a:r>
              <a:rPr lang="en-US" dirty="0"/>
              <a:t>Ammonia </a:t>
            </a:r>
            <a:r>
              <a:rPr lang="en-US" dirty="0" smtClean="0"/>
              <a:t>55 </a:t>
            </a:r>
            <a:r>
              <a:rPr lang="en-US" dirty="0"/>
              <a:t>calcium </a:t>
            </a:r>
            <a:r>
              <a:rPr lang="en-US" dirty="0" smtClean="0"/>
              <a:t>0.9</a:t>
            </a:r>
          </a:p>
          <a:p>
            <a:r>
              <a:rPr lang="en-US" dirty="0" smtClean="0"/>
              <a:t>chlorine 229 </a:t>
            </a:r>
            <a:r>
              <a:rPr lang="en-US" dirty="0"/>
              <a:t>phosphate </a:t>
            </a:r>
            <a:r>
              <a:rPr lang="en-US" dirty="0" smtClean="0"/>
              <a:t>134 </a:t>
            </a:r>
            <a:r>
              <a:rPr lang="en-US" dirty="0" err="1"/>
              <a:t>sulphate</a:t>
            </a:r>
            <a:r>
              <a:rPr lang="en-US" dirty="0"/>
              <a:t> </a:t>
            </a:r>
            <a:r>
              <a:rPr lang="en-US" dirty="0" smtClean="0"/>
              <a:t>80 </a:t>
            </a:r>
            <a:r>
              <a:rPr lang="en-US" dirty="0"/>
              <a:t>Nitrate &lt;</a:t>
            </a:r>
            <a:r>
              <a:rPr lang="en-US" dirty="0" smtClean="0"/>
              <a:t>100 </a:t>
            </a:r>
            <a:r>
              <a:rPr lang="en-US" dirty="0"/>
              <a:t>sodium </a:t>
            </a:r>
            <a:r>
              <a:rPr lang="en-US" dirty="0" smtClean="0"/>
              <a:t>150 </a:t>
            </a:r>
            <a:r>
              <a:rPr lang="en-US" dirty="0"/>
              <a:t>potassium </a:t>
            </a:r>
            <a:r>
              <a:rPr lang="en-US" dirty="0" smtClean="0"/>
              <a:t>133 </a:t>
            </a:r>
            <a:r>
              <a:rPr lang="en-US" dirty="0"/>
              <a:t>magnesium </a:t>
            </a:r>
            <a:r>
              <a:rPr lang="en-US" dirty="0" smtClean="0"/>
              <a:t>1.5 </a:t>
            </a:r>
            <a:r>
              <a:rPr lang="en-US" dirty="0"/>
              <a:t>TOC &gt;11</a:t>
            </a:r>
            <a:endParaRPr lang="en-GB" dirty="0"/>
          </a:p>
          <a:p>
            <a:endParaRPr lang="en-GB" dirty="0"/>
          </a:p>
        </p:txBody>
      </p:sp>
      <p:sp>
        <p:nvSpPr>
          <p:cNvPr id="21" name="TextBox 20"/>
          <p:cNvSpPr txBox="1"/>
          <p:nvPr/>
        </p:nvSpPr>
        <p:spPr>
          <a:xfrm>
            <a:off x="6372200" y="3789040"/>
            <a:ext cx="1656184" cy="3139321"/>
          </a:xfrm>
          <a:prstGeom prst="rect">
            <a:avLst/>
          </a:prstGeom>
          <a:noFill/>
        </p:spPr>
        <p:txBody>
          <a:bodyPr wrap="square" rtlCol="0">
            <a:spAutoFit/>
          </a:bodyPr>
          <a:lstStyle/>
          <a:p>
            <a:r>
              <a:rPr lang="en-US" dirty="0"/>
              <a:t>Ammonia </a:t>
            </a:r>
            <a:r>
              <a:rPr lang="en-US" dirty="0" smtClean="0"/>
              <a:t>0.05 </a:t>
            </a:r>
            <a:r>
              <a:rPr lang="en-US" dirty="0"/>
              <a:t>calcium </a:t>
            </a:r>
            <a:r>
              <a:rPr lang="en-US" dirty="0" smtClean="0"/>
              <a:t>30</a:t>
            </a:r>
          </a:p>
          <a:p>
            <a:r>
              <a:rPr lang="en-US" dirty="0" smtClean="0"/>
              <a:t>chlorine 200 </a:t>
            </a:r>
            <a:r>
              <a:rPr lang="en-US" dirty="0"/>
              <a:t>phosphate </a:t>
            </a:r>
            <a:r>
              <a:rPr lang="en-US" dirty="0" smtClean="0"/>
              <a:t>N/A </a:t>
            </a:r>
            <a:r>
              <a:rPr lang="en-US" dirty="0" err="1"/>
              <a:t>sulphate</a:t>
            </a:r>
            <a:r>
              <a:rPr lang="en-US" dirty="0"/>
              <a:t> </a:t>
            </a:r>
            <a:r>
              <a:rPr lang="en-US" dirty="0" smtClean="0"/>
              <a:t>250 </a:t>
            </a:r>
            <a:r>
              <a:rPr lang="en-US" dirty="0"/>
              <a:t>Nitrate </a:t>
            </a:r>
            <a:r>
              <a:rPr lang="en-US" dirty="0" smtClean="0"/>
              <a:t>10 </a:t>
            </a:r>
            <a:r>
              <a:rPr lang="en-US" dirty="0"/>
              <a:t>sodium </a:t>
            </a:r>
            <a:r>
              <a:rPr lang="en-US" dirty="0" smtClean="0"/>
              <a:t>N/A </a:t>
            </a:r>
            <a:r>
              <a:rPr lang="en-US" dirty="0"/>
              <a:t>potassium </a:t>
            </a:r>
            <a:r>
              <a:rPr lang="en-US" dirty="0" smtClean="0"/>
              <a:t>340 </a:t>
            </a:r>
            <a:r>
              <a:rPr lang="en-US" dirty="0"/>
              <a:t>magnesium </a:t>
            </a:r>
            <a:r>
              <a:rPr lang="en-US" dirty="0" smtClean="0"/>
              <a:t>50 </a:t>
            </a:r>
            <a:r>
              <a:rPr lang="en-US" dirty="0"/>
              <a:t>TOC &lt;0.5</a:t>
            </a:r>
            <a:endParaRPr lang="en-GB" dirty="0"/>
          </a:p>
          <a:p>
            <a:endParaRPr lang="en-GB" dirty="0"/>
          </a:p>
        </p:txBody>
      </p:sp>
      <p:sp>
        <p:nvSpPr>
          <p:cNvPr id="22" name="TextBox 21"/>
          <p:cNvSpPr txBox="1"/>
          <p:nvPr/>
        </p:nvSpPr>
        <p:spPr>
          <a:xfrm>
            <a:off x="3131839" y="3926290"/>
            <a:ext cx="2520281" cy="369332"/>
          </a:xfrm>
          <a:prstGeom prst="rect">
            <a:avLst/>
          </a:prstGeom>
          <a:noFill/>
        </p:spPr>
        <p:txBody>
          <a:bodyPr wrap="square" rtlCol="0">
            <a:spAutoFit/>
          </a:bodyPr>
          <a:lstStyle/>
          <a:p>
            <a:r>
              <a:rPr lang="en-GB" dirty="0" err="1" smtClean="0"/>
              <a:t>Flowrate</a:t>
            </a:r>
            <a:r>
              <a:rPr lang="en-GB" dirty="0" smtClean="0"/>
              <a:t> 200.6 kg/day</a:t>
            </a:r>
            <a:endParaRPr lang="en-GB" dirty="0"/>
          </a:p>
        </p:txBody>
      </p:sp>
      <p:sp>
        <p:nvSpPr>
          <p:cNvPr id="23" name="Flowchart: Manual Operation 22"/>
          <p:cNvSpPr/>
          <p:nvPr/>
        </p:nvSpPr>
        <p:spPr>
          <a:xfrm rot="10800000">
            <a:off x="2987824"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3296854" y="116632"/>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2. Stages </a:t>
            </a:r>
          </a:p>
          <a:p>
            <a:r>
              <a:rPr lang="en-GB" sz="1200" b="1" dirty="0" smtClean="0">
                <a:latin typeface="Arial" pitchFamily="34" charset="0"/>
                <a:cs typeface="Arial" pitchFamily="34" charset="0"/>
              </a:rPr>
              <a:t>1&amp;2</a:t>
            </a:r>
            <a:r>
              <a:rPr lang="en-GB" sz="1200" b="1" dirty="0">
                <a:latin typeface="Arial" pitchFamily="34" charset="0"/>
                <a:cs typeface="Arial" pitchFamily="34" charset="0"/>
              </a:rPr>
              <a:t> </a:t>
            </a:r>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
        <p:nvSpPr>
          <p:cNvPr id="10" name="TextBox 9"/>
          <p:cNvSpPr txBox="1"/>
          <p:nvPr/>
        </p:nvSpPr>
        <p:spPr>
          <a:xfrm>
            <a:off x="3360310" y="6237312"/>
            <a:ext cx="2223653" cy="369332"/>
          </a:xfrm>
          <a:prstGeom prst="rect">
            <a:avLst/>
          </a:prstGeom>
          <a:noFill/>
        </p:spPr>
        <p:txBody>
          <a:bodyPr wrap="square" rtlCol="0">
            <a:spAutoFit/>
          </a:bodyPr>
          <a:lstStyle/>
          <a:p>
            <a:r>
              <a:rPr lang="en-GB" dirty="0" err="1" smtClean="0"/>
              <a:t>M.Flynn</a:t>
            </a:r>
            <a:r>
              <a:rPr lang="en-GB" dirty="0" smtClean="0"/>
              <a:t> (1998)</a:t>
            </a:r>
            <a:endParaRPr lang="en-GB" dirty="0"/>
          </a:p>
        </p:txBody>
      </p:sp>
    </p:spTree>
    <p:extLst>
      <p:ext uri="{BB962C8B-B14F-4D97-AF65-F5344CB8AC3E}">
        <p14:creationId xmlns:p14="http://schemas.microsoft.com/office/powerpoint/2010/main" val="26501467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179512" y="1196752"/>
            <a:ext cx="3924436" cy="461665"/>
          </a:xfrm>
          <a:prstGeom prst="rect">
            <a:avLst/>
          </a:prstGeom>
          <a:noFill/>
        </p:spPr>
        <p:txBody>
          <a:bodyPr wrap="square" rtlCol="0">
            <a:spAutoFit/>
          </a:bodyPr>
          <a:lstStyle/>
          <a:p>
            <a:r>
              <a:rPr lang="en-GB" sz="2400" b="1" dirty="0" smtClean="0">
                <a:latin typeface="Arial" pitchFamily="34" charset="0"/>
                <a:cs typeface="Arial" pitchFamily="34" charset="0"/>
              </a:rPr>
              <a:t>Air Recycling</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323528" y="2207022"/>
            <a:ext cx="8064896" cy="2308324"/>
          </a:xfrm>
          <a:prstGeom prst="rect">
            <a:avLst/>
          </a:prstGeom>
          <a:noFill/>
        </p:spPr>
        <p:txBody>
          <a:bodyPr wrap="square" rtlCol="0">
            <a:spAutoFit/>
          </a:bodyPr>
          <a:lstStyle/>
          <a:p>
            <a:r>
              <a:rPr lang="en-GB" dirty="0" smtClean="0">
                <a:latin typeface="Arial" pitchFamily="34" charset="0"/>
                <a:cs typeface="Arial" pitchFamily="34" charset="0"/>
              </a:rPr>
              <a:t>Assumptions:</a:t>
            </a:r>
          </a:p>
          <a:p>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The air treatment is split into three distinct processes: </a:t>
            </a:r>
            <a:r>
              <a:rPr lang="en-GB" smtClean="0">
                <a:latin typeface="Arial" pitchFamily="34" charset="0"/>
                <a:cs typeface="Arial" pitchFamily="34" charset="0"/>
              </a:rPr>
              <a:t>CO2 separation, </a:t>
            </a:r>
            <a:r>
              <a:rPr lang="en-GB" dirty="0" smtClean="0">
                <a:latin typeface="Arial" pitchFamily="34" charset="0"/>
                <a:cs typeface="Arial" pitchFamily="34" charset="0"/>
              </a:rPr>
              <a:t>CO2 consumption and O2 production </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Assuming same composition of air as on Earth</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Assume N2 is a buffer</a:t>
            </a:r>
            <a:endParaRPr lang="en-GB" dirty="0">
              <a:latin typeface="Arial" pitchFamily="34" charset="0"/>
              <a:cs typeface="Arial" pitchFamily="34" charset="0"/>
            </a:endParaRPr>
          </a:p>
        </p:txBody>
      </p:sp>
      <p:sp>
        <p:nvSpPr>
          <p:cNvPr id="19" name="TextBox 18"/>
          <p:cNvSpPr txBox="1"/>
          <p:nvPr/>
        </p:nvSpPr>
        <p:spPr>
          <a:xfrm>
            <a:off x="3296854" y="116632"/>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2. Stages </a:t>
            </a:r>
          </a:p>
          <a:p>
            <a:r>
              <a:rPr lang="en-GB" sz="1200" b="1" dirty="0" smtClean="0">
                <a:latin typeface="Arial" pitchFamily="34" charset="0"/>
                <a:cs typeface="Arial" pitchFamily="34" charset="0"/>
              </a:rPr>
              <a:t>1&amp;2</a:t>
            </a:r>
            <a:r>
              <a:rPr lang="en-GB" sz="1200" b="1" dirty="0">
                <a:latin typeface="Arial" pitchFamily="34" charset="0"/>
                <a:cs typeface="Arial" pitchFamily="34" charset="0"/>
              </a:rPr>
              <a:t> </a:t>
            </a:r>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216856288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332934" y="1196752"/>
            <a:ext cx="5391193" cy="461665"/>
          </a:xfrm>
          <a:prstGeom prst="rect">
            <a:avLst/>
          </a:prstGeom>
          <a:noFill/>
        </p:spPr>
        <p:txBody>
          <a:bodyPr wrap="square" rtlCol="0">
            <a:spAutoFit/>
          </a:bodyPr>
          <a:lstStyle/>
          <a:p>
            <a:r>
              <a:rPr lang="en-GB" sz="2400" b="1" dirty="0" smtClean="0">
                <a:latin typeface="Arial" pitchFamily="34" charset="0"/>
                <a:cs typeface="Arial" pitchFamily="34" charset="0"/>
              </a:rPr>
              <a:t>Air Recycling Design Basis </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1636862" y="2396480"/>
            <a:ext cx="2359074" cy="1680592"/>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1448247" y="2447310"/>
            <a:ext cx="2619697" cy="954107"/>
          </a:xfrm>
          <a:prstGeom prst="rect">
            <a:avLst/>
          </a:prstGeom>
          <a:noFill/>
        </p:spPr>
        <p:txBody>
          <a:bodyPr wrap="square" rtlCol="0">
            <a:spAutoFit/>
          </a:bodyPr>
          <a:lstStyle/>
          <a:p>
            <a:pPr algn="ctr"/>
            <a:r>
              <a:rPr lang="en-GB" sz="2800" b="1" dirty="0" smtClean="0">
                <a:latin typeface="Arial" pitchFamily="34" charset="0"/>
                <a:cs typeface="Arial" pitchFamily="34" charset="0"/>
              </a:rPr>
              <a:t>Stage 1</a:t>
            </a:r>
          </a:p>
          <a:p>
            <a:pPr algn="ctr"/>
            <a:r>
              <a:rPr lang="en-GB" sz="2800" b="1" dirty="0" smtClean="0">
                <a:latin typeface="Arial" pitchFamily="34" charset="0"/>
                <a:cs typeface="Arial" pitchFamily="34" charset="0"/>
              </a:rPr>
              <a:t>Air</a:t>
            </a:r>
            <a:endParaRPr lang="en-GB" sz="2800" b="1" dirty="0">
              <a:latin typeface="Arial" pitchFamily="34" charset="0"/>
              <a:cs typeface="Arial" pitchFamily="34" charset="0"/>
            </a:endParaRPr>
          </a:p>
        </p:txBody>
      </p:sp>
      <p:cxnSp>
        <p:nvCxnSpPr>
          <p:cNvPr id="18" name="Straight Arrow Connector 17"/>
          <p:cNvCxnSpPr/>
          <p:nvPr/>
        </p:nvCxnSpPr>
        <p:spPr>
          <a:xfrm>
            <a:off x="451591" y="3404592"/>
            <a:ext cx="1168081"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995936" y="3429000"/>
            <a:ext cx="1512168"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979712" y="3236776"/>
            <a:ext cx="1944216" cy="369332"/>
          </a:xfrm>
          <a:prstGeom prst="rect">
            <a:avLst/>
          </a:prstGeom>
          <a:noFill/>
        </p:spPr>
        <p:txBody>
          <a:bodyPr wrap="square" rtlCol="0">
            <a:spAutoFit/>
          </a:bodyPr>
          <a:lstStyle/>
          <a:p>
            <a:r>
              <a:rPr lang="en-GB" dirty="0" smtClean="0"/>
              <a:t>Pre-treatment</a:t>
            </a:r>
            <a:endParaRPr lang="en-GB" dirty="0"/>
          </a:p>
        </p:txBody>
      </p:sp>
      <p:cxnSp>
        <p:nvCxnSpPr>
          <p:cNvPr id="21" name="Straight Arrow Connector 20"/>
          <p:cNvCxnSpPr/>
          <p:nvPr/>
        </p:nvCxnSpPr>
        <p:spPr>
          <a:xfrm>
            <a:off x="2816399" y="4077072"/>
            <a:ext cx="0" cy="115212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923928" y="2797219"/>
            <a:ext cx="2431082" cy="369332"/>
          </a:xfrm>
          <a:prstGeom prst="rect">
            <a:avLst/>
          </a:prstGeom>
          <a:noFill/>
        </p:spPr>
        <p:txBody>
          <a:bodyPr wrap="square" rtlCol="0">
            <a:spAutoFit/>
          </a:bodyPr>
          <a:lstStyle/>
          <a:p>
            <a:r>
              <a:rPr lang="en-GB" dirty="0" smtClean="0"/>
              <a:t>10 kg/day CO2</a:t>
            </a:r>
            <a:endParaRPr lang="en-GB" dirty="0"/>
          </a:p>
        </p:txBody>
      </p:sp>
      <p:sp>
        <p:nvSpPr>
          <p:cNvPr id="23" name="Rectangle 22"/>
          <p:cNvSpPr/>
          <p:nvPr/>
        </p:nvSpPr>
        <p:spPr>
          <a:xfrm>
            <a:off x="5525294" y="2396480"/>
            <a:ext cx="2359074" cy="1680592"/>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5336679" y="2447310"/>
            <a:ext cx="2619697" cy="954107"/>
          </a:xfrm>
          <a:prstGeom prst="rect">
            <a:avLst/>
          </a:prstGeom>
          <a:noFill/>
        </p:spPr>
        <p:txBody>
          <a:bodyPr wrap="square" rtlCol="0">
            <a:spAutoFit/>
          </a:bodyPr>
          <a:lstStyle/>
          <a:p>
            <a:pPr algn="ctr"/>
            <a:r>
              <a:rPr lang="en-GB" sz="2800" b="1" dirty="0" smtClean="0">
                <a:latin typeface="Arial" pitchFamily="34" charset="0"/>
                <a:cs typeface="Arial" pitchFamily="34" charset="0"/>
              </a:rPr>
              <a:t>Stage 1</a:t>
            </a:r>
          </a:p>
          <a:p>
            <a:pPr algn="ctr"/>
            <a:r>
              <a:rPr lang="en-GB" sz="2800" b="1" dirty="0" smtClean="0">
                <a:latin typeface="Arial" pitchFamily="34" charset="0"/>
                <a:cs typeface="Arial" pitchFamily="34" charset="0"/>
              </a:rPr>
              <a:t>Air</a:t>
            </a:r>
            <a:endParaRPr lang="en-GB" sz="2800" b="1" dirty="0">
              <a:latin typeface="Arial" pitchFamily="34" charset="0"/>
              <a:cs typeface="Arial" pitchFamily="34" charset="0"/>
            </a:endParaRPr>
          </a:p>
        </p:txBody>
      </p:sp>
      <p:sp>
        <p:nvSpPr>
          <p:cNvPr id="26" name="TextBox 25"/>
          <p:cNvSpPr txBox="1"/>
          <p:nvPr/>
        </p:nvSpPr>
        <p:spPr>
          <a:xfrm>
            <a:off x="5868144" y="3236776"/>
            <a:ext cx="1800200" cy="369332"/>
          </a:xfrm>
          <a:prstGeom prst="rect">
            <a:avLst/>
          </a:prstGeom>
          <a:noFill/>
        </p:spPr>
        <p:txBody>
          <a:bodyPr wrap="square" rtlCol="0">
            <a:spAutoFit/>
          </a:bodyPr>
          <a:lstStyle/>
          <a:p>
            <a:r>
              <a:rPr lang="en-GB" dirty="0" smtClean="0"/>
              <a:t>Air treatment</a:t>
            </a:r>
            <a:endParaRPr lang="en-GB" dirty="0"/>
          </a:p>
        </p:txBody>
      </p:sp>
      <p:cxnSp>
        <p:nvCxnSpPr>
          <p:cNvPr id="27" name="Straight Arrow Connector 26"/>
          <p:cNvCxnSpPr/>
          <p:nvPr/>
        </p:nvCxnSpPr>
        <p:spPr>
          <a:xfrm>
            <a:off x="6660232" y="4077072"/>
            <a:ext cx="0" cy="115212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868144" y="5229200"/>
            <a:ext cx="1800200" cy="369332"/>
          </a:xfrm>
          <a:prstGeom prst="rect">
            <a:avLst/>
          </a:prstGeom>
          <a:noFill/>
        </p:spPr>
        <p:txBody>
          <a:bodyPr wrap="square" rtlCol="0">
            <a:spAutoFit/>
          </a:bodyPr>
          <a:lstStyle/>
          <a:p>
            <a:r>
              <a:rPr lang="en-GB" dirty="0" smtClean="0"/>
              <a:t>8.4 kg/day O2</a:t>
            </a:r>
            <a:endParaRPr lang="en-GB" dirty="0"/>
          </a:p>
        </p:txBody>
      </p:sp>
      <p:sp>
        <p:nvSpPr>
          <p:cNvPr id="29" name="TextBox 28"/>
          <p:cNvSpPr txBox="1"/>
          <p:nvPr/>
        </p:nvSpPr>
        <p:spPr>
          <a:xfrm>
            <a:off x="494953" y="2981885"/>
            <a:ext cx="1340743" cy="369332"/>
          </a:xfrm>
          <a:prstGeom prst="rect">
            <a:avLst/>
          </a:prstGeom>
          <a:noFill/>
        </p:spPr>
        <p:txBody>
          <a:bodyPr wrap="square" rtlCol="0">
            <a:spAutoFit/>
          </a:bodyPr>
          <a:lstStyle/>
          <a:p>
            <a:r>
              <a:rPr lang="en-GB" dirty="0" smtClean="0"/>
              <a:t>Air</a:t>
            </a:r>
            <a:endParaRPr lang="en-GB" dirty="0"/>
          </a:p>
        </p:txBody>
      </p:sp>
      <p:sp>
        <p:nvSpPr>
          <p:cNvPr id="30" name="TextBox 29"/>
          <p:cNvSpPr txBox="1"/>
          <p:nvPr/>
        </p:nvSpPr>
        <p:spPr>
          <a:xfrm>
            <a:off x="2583185" y="5413866"/>
            <a:ext cx="2448272" cy="369332"/>
          </a:xfrm>
          <a:prstGeom prst="rect">
            <a:avLst/>
          </a:prstGeom>
          <a:noFill/>
        </p:spPr>
        <p:txBody>
          <a:bodyPr wrap="square" rtlCol="0">
            <a:spAutoFit/>
          </a:bodyPr>
          <a:lstStyle/>
          <a:p>
            <a:r>
              <a:rPr lang="en-GB" dirty="0" smtClean="0"/>
              <a:t>Air</a:t>
            </a:r>
            <a:endParaRPr lang="en-GB" dirty="0"/>
          </a:p>
        </p:txBody>
      </p:sp>
      <p:sp>
        <p:nvSpPr>
          <p:cNvPr id="31" name="TextBox 30"/>
          <p:cNvSpPr txBox="1"/>
          <p:nvPr/>
        </p:nvSpPr>
        <p:spPr>
          <a:xfrm>
            <a:off x="3296854" y="116632"/>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2. Stages </a:t>
            </a:r>
          </a:p>
          <a:p>
            <a:r>
              <a:rPr lang="en-GB" sz="1200" b="1" dirty="0" smtClean="0">
                <a:latin typeface="Arial" pitchFamily="34" charset="0"/>
                <a:cs typeface="Arial" pitchFamily="34" charset="0"/>
              </a:rPr>
              <a:t>1&amp;2</a:t>
            </a:r>
            <a:r>
              <a:rPr lang="en-GB" sz="1200" b="1" dirty="0">
                <a:latin typeface="Arial" pitchFamily="34" charset="0"/>
                <a:cs typeface="Arial" pitchFamily="34" charset="0"/>
              </a:rPr>
              <a:t> </a:t>
            </a:r>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176440572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197260" y="965919"/>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Criteria &amp; Constraints</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800175" y="1844824"/>
            <a:ext cx="7588249" cy="2585323"/>
          </a:xfrm>
          <a:prstGeom prst="rect">
            <a:avLst/>
          </a:prstGeom>
          <a:noFill/>
        </p:spPr>
        <p:txBody>
          <a:bodyPr wrap="square" rtlCol="0">
            <a:spAutoFit/>
          </a:bodyPr>
          <a:lstStyle/>
          <a:p>
            <a:pPr marL="342900" indent="-342900">
              <a:buAutoNum type="arabicPeriod"/>
            </a:pPr>
            <a:r>
              <a:rPr lang="en-GB" dirty="0" smtClean="0"/>
              <a:t>Applicability</a:t>
            </a:r>
          </a:p>
          <a:p>
            <a:pPr marL="342900" indent="-342900">
              <a:buAutoNum type="arabicPeriod"/>
            </a:pPr>
            <a:endParaRPr lang="en-GB" dirty="0"/>
          </a:p>
          <a:p>
            <a:pPr marL="342900" indent="-342900">
              <a:buAutoNum type="arabicPeriod"/>
            </a:pPr>
            <a:r>
              <a:rPr lang="en-GB" dirty="0" smtClean="0"/>
              <a:t>Reliability</a:t>
            </a:r>
          </a:p>
          <a:p>
            <a:pPr marL="342900" indent="-342900">
              <a:buAutoNum type="arabicPeriod"/>
            </a:pPr>
            <a:endParaRPr lang="en-GB" dirty="0"/>
          </a:p>
          <a:p>
            <a:pPr marL="342900" indent="-342900">
              <a:buAutoNum type="arabicPeriod"/>
            </a:pPr>
            <a:r>
              <a:rPr lang="en-GB" dirty="0" smtClean="0"/>
              <a:t>Modularity</a:t>
            </a:r>
          </a:p>
          <a:p>
            <a:pPr marL="342900" indent="-342900">
              <a:buAutoNum type="arabicPeriod"/>
            </a:pPr>
            <a:endParaRPr lang="en-GB" dirty="0"/>
          </a:p>
          <a:p>
            <a:pPr marL="342900" indent="-342900">
              <a:buAutoNum type="arabicPeriod"/>
            </a:pPr>
            <a:r>
              <a:rPr lang="en-GB" dirty="0" smtClean="0"/>
              <a:t>Resupply</a:t>
            </a:r>
          </a:p>
          <a:p>
            <a:pPr marL="342900" indent="-342900">
              <a:buAutoNum type="arabicPeriod"/>
            </a:pPr>
            <a:endParaRPr lang="en-GB" dirty="0"/>
          </a:p>
          <a:p>
            <a:pPr marL="342900" indent="-342900">
              <a:buAutoNum type="arabicPeriod"/>
            </a:pPr>
            <a:endParaRPr lang="en-GB" dirty="0" smtClean="0"/>
          </a:p>
        </p:txBody>
      </p:sp>
      <p:sp>
        <p:nvSpPr>
          <p:cNvPr id="11" name="TextBox 10"/>
          <p:cNvSpPr txBox="1"/>
          <p:nvPr/>
        </p:nvSpPr>
        <p:spPr>
          <a:xfrm>
            <a:off x="800175" y="4725144"/>
            <a:ext cx="7588249" cy="1200329"/>
          </a:xfrm>
          <a:prstGeom prst="rect">
            <a:avLst/>
          </a:prstGeom>
          <a:noFill/>
        </p:spPr>
        <p:txBody>
          <a:bodyPr wrap="square" rtlCol="0">
            <a:spAutoFit/>
          </a:bodyPr>
          <a:lstStyle/>
          <a:p>
            <a:r>
              <a:rPr lang="en-GB" dirty="0" smtClean="0"/>
              <a:t>But in general we look for the technology to </a:t>
            </a:r>
            <a:r>
              <a:rPr lang="en-GB" dirty="0"/>
              <a:t>b</a:t>
            </a:r>
            <a:r>
              <a:rPr lang="en-GB" dirty="0" smtClean="0"/>
              <a:t>e;</a:t>
            </a:r>
          </a:p>
          <a:p>
            <a:endParaRPr lang="en-GB" dirty="0"/>
          </a:p>
          <a:p>
            <a:r>
              <a:rPr lang="en-GB" dirty="0" smtClean="0"/>
              <a:t>Lightweight and economical, able to recover a high percentage of waste water and operate with minimal consumables </a:t>
            </a:r>
            <a:endParaRPr lang="en-GB" dirty="0"/>
          </a:p>
        </p:txBody>
      </p:sp>
      <p:sp>
        <p:nvSpPr>
          <p:cNvPr id="14" name="TextBox 13"/>
          <p:cNvSpPr txBox="1"/>
          <p:nvPr/>
        </p:nvSpPr>
        <p:spPr>
          <a:xfrm>
            <a:off x="3296854" y="11663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2.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5" name="Flowchart: Manual Operation 14"/>
          <p:cNvSpPr/>
          <p:nvPr/>
        </p:nvSpPr>
        <p:spPr>
          <a:xfrm rot="10800000">
            <a:off x="453381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860032" y="116633"/>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3. Criteria &amp;</a:t>
            </a:r>
          </a:p>
          <a:p>
            <a:r>
              <a:rPr lang="en-GB" sz="1200" b="1" dirty="0" smtClean="0">
                <a:latin typeface="Arial" pitchFamily="34" charset="0"/>
                <a:cs typeface="Arial" pitchFamily="34" charset="0"/>
              </a:rPr>
              <a:t>Constraints</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32421213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Criteria &amp; Constraints- Water treatment</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1272540234"/>
              </p:ext>
            </p:extLst>
          </p:nvPr>
        </p:nvGraphicFramePr>
        <p:xfrm>
          <a:off x="683568" y="1628800"/>
          <a:ext cx="7560840" cy="5033928"/>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smtClean="0"/>
                        <a:t>VPCAR</a:t>
                      </a:r>
                      <a:endParaRPr lang="en-GB" dirty="0"/>
                    </a:p>
                  </a:txBody>
                  <a:tcPr/>
                </a:tc>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dirty="0"/>
                    </a:p>
                  </a:txBody>
                  <a:tcPr/>
                </a:tc>
              </a:tr>
              <a:tr h="499216">
                <a:tc>
                  <a:txBody>
                    <a:bodyPr/>
                    <a:lstStyle/>
                    <a:p>
                      <a:r>
                        <a:rPr lang="en-GB" dirty="0" smtClean="0"/>
                        <a:t>DOC</a:t>
                      </a:r>
                      <a:endParaRPr lang="en-GB" dirty="0"/>
                    </a:p>
                  </a:txBody>
                  <a:tcPr/>
                </a:tc>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dirty="0"/>
                    </a:p>
                  </a:txBody>
                  <a:tcPr/>
                </a:tc>
              </a:tr>
              <a:tr h="489432">
                <a:tc>
                  <a:txBody>
                    <a:bodyPr/>
                    <a:lstStyle/>
                    <a:p>
                      <a:r>
                        <a:rPr lang="en-GB" dirty="0" smtClean="0"/>
                        <a:t>Electrocoagulation</a:t>
                      </a:r>
                      <a:endParaRPr lang="en-GB" dirty="0"/>
                    </a:p>
                  </a:txBody>
                  <a:tcPr/>
                </a:tc>
                <a:tc>
                  <a:txBody>
                    <a:bodyPr/>
                    <a:lstStyle/>
                    <a:p>
                      <a:endParaRPr lang="en-GB" dirty="0"/>
                    </a:p>
                  </a:txBody>
                  <a:tcPr/>
                </a:tc>
                <a:tc>
                  <a:txBody>
                    <a:bodyPr/>
                    <a:lstStyle/>
                    <a:p>
                      <a:r>
                        <a:rPr lang="en-GB" dirty="0" smtClean="0"/>
                        <a:t>      </a:t>
                      </a:r>
                      <a:endParaRPr lang="en-GB" b="1" dirty="0">
                        <a:solidFill>
                          <a:schemeClr val="accent4">
                            <a:lumMod val="50000"/>
                          </a:schemeClr>
                        </a:solidFill>
                      </a:endParaRPr>
                    </a:p>
                  </a:txBody>
                  <a:tcPr/>
                </a:tc>
                <a:tc>
                  <a:txBody>
                    <a:bodyPr/>
                    <a:lstStyle/>
                    <a:p>
                      <a:endParaRPr lang="en-GB"/>
                    </a:p>
                  </a:txBody>
                  <a:tcPr/>
                </a:tc>
                <a:tc>
                  <a:txBody>
                    <a:bodyPr/>
                    <a:lstStyle/>
                    <a:p>
                      <a:r>
                        <a:rPr lang="en-GB" sz="1800" b="1" dirty="0" smtClean="0">
                          <a:solidFill>
                            <a:schemeClr val="accent4">
                              <a:lumMod val="50000"/>
                            </a:schemeClr>
                          </a:solidFill>
                        </a:rPr>
                        <a:t>         ?</a:t>
                      </a:r>
                      <a:endParaRPr lang="en-GB" dirty="0"/>
                    </a:p>
                  </a:txBody>
                  <a:tcPr/>
                </a:tc>
              </a:tr>
              <a:tr h="479648">
                <a:tc>
                  <a:txBody>
                    <a:bodyPr/>
                    <a:lstStyle/>
                    <a:p>
                      <a:r>
                        <a:rPr lang="en-GB" dirty="0" smtClean="0"/>
                        <a:t>Microorganism</a:t>
                      </a:r>
                      <a:r>
                        <a:rPr lang="en-GB" baseline="0" dirty="0" smtClean="0"/>
                        <a:t> based</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 -</a:t>
                      </a:r>
                      <a:endParaRPr lang="en-GB" sz="2400" dirty="0"/>
                    </a:p>
                  </a:txBody>
                  <a:tcPr/>
                </a:tc>
              </a:tr>
              <a:tr h="469864">
                <a:tc>
                  <a:txBody>
                    <a:bodyPr/>
                    <a:lstStyle/>
                    <a:p>
                      <a:r>
                        <a:rPr lang="en-GB" dirty="0" smtClean="0"/>
                        <a:t>ISS</a:t>
                      </a:r>
                      <a:endParaRPr lang="en-GB" dirty="0"/>
                    </a:p>
                  </a:txBody>
                  <a:tcPr/>
                </a:tc>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a:p>
                  </a:txBody>
                  <a:tcPr/>
                </a:tc>
              </a:tr>
              <a:tr h="460080">
                <a:tc>
                  <a:txBody>
                    <a:bodyPr/>
                    <a:lstStyle/>
                    <a:p>
                      <a:r>
                        <a:rPr lang="en-GB" dirty="0" smtClean="0"/>
                        <a:t>Membrane</a:t>
                      </a:r>
                      <a:endParaRPr lang="en-GB" dirty="0"/>
                    </a:p>
                  </a:txBody>
                  <a:tcPr/>
                </a:tc>
                <a:tc>
                  <a:txBody>
                    <a:bodyPr/>
                    <a:lstStyle/>
                    <a:p>
                      <a:endParaRPr lang="en-GB" dirty="0"/>
                    </a:p>
                  </a:txBody>
                  <a:tcPr/>
                </a:tc>
                <a:tc>
                  <a:txBody>
                    <a:bodyPr/>
                    <a:lstStyle/>
                    <a:p>
                      <a:r>
                        <a:rPr lang="en-GB" dirty="0" smtClean="0"/>
                        <a:t>     </a:t>
                      </a:r>
                      <a:endParaRPr lang="en-GB" b="1" dirty="0">
                        <a:solidFill>
                          <a:schemeClr val="accent6"/>
                        </a:solidFill>
                      </a:endParaRPr>
                    </a:p>
                  </a:txBody>
                  <a:tcPr/>
                </a:tc>
                <a:tc>
                  <a:txBody>
                    <a:bodyPr/>
                    <a:lstStyle/>
                    <a:p>
                      <a:endParaRPr lang="en-GB"/>
                    </a:p>
                  </a:txBody>
                  <a:tcPr/>
                </a:tc>
                <a:tc>
                  <a:txBody>
                    <a:bodyPr/>
                    <a:lstStyle/>
                    <a:p>
                      <a:endParaRPr lang="en-GB" dirty="0"/>
                    </a:p>
                  </a:txBody>
                  <a:tcPr/>
                </a:tc>
              </a:tr>
              <a:tr h="522304">
                <a:tc>
                  <a:txBody>
                    <a:bodyPr/>
                    <a:lstStyle/>
                    <a:p>
                      <a:r>
                        <a:rPr lang="en-GB" dirty="0" smtClean="0"/>
                        <a:t>Advanced oxidation</a:t>
                      </a:r>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 -</a:t>
                      </a:r>
                      <a:endParaRPr lang="en-GB" sz="2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r>
              <a:tr h="432048">
                <a:tc>
                  <a:txBody>
                    <a:bodyPr/>
                    <a:lstStyle/>
                    <a:p>
                      <a:r>
                        <a:rPr lang="en-GB" dirty="0" err="1" smtClean="0"/>
                        <a:t>Ecocyclet</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504056">
                <a:tc>
                  <a:txBody>
                    <a:bodyPr/>
                    <a:lstStyle/>
                    <a:p>
                      <a:r>
                        <a:rPr lang="en-GB" dirty="0" smtClean="0"/>
                        <a:t>UV treatment</a:t>
                      </a:r>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r>
            </a:tbl>
          </a:graphicData>
        </a:graphic>
      </p:graphicFrame>
      <p:pic>
        <p:nvPicPr>
          <p:cNvPr id="103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38124" y="235070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56372" y="281806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8114" y="235070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57784" y="431815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25620" y="475951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7125" y="285570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97038" y="435644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11137" y="3861047"/>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5441" y="238899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5077" y="296188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1137" y="341905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03401" y="434012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92112" y="477138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92112" y="5276093"/>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82906" y="575042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11760" y="6238769"/>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1980" y="337839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1979" y="238899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15707" y="479412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1978" y="481407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7124" y="338093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80478" y="286757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9189" y="4340120"/>
            <a:ext cx="386741" cy="284288"/>
          </a:xfrm>
          <a:prstGeom prst="rect">
            <a:avLst/>
          </a:prstGeom>
          <a:noFill/>
          <a:extLst>
            <a:ext uri="{909E8E84-426E-40dd-AFC4-6F175D3DCCD1}">
              <a14:hiddenFill xmlns:a14="http://schemas.microsoft.com/office/drawing/2010/main">
                <a:solidFill>
                  <a:srgbClr val="FFFFFF"/>
                </a:solidFill>
              </a14:hiddenFill>
            </a:ext>
          </a:extLst>
        </p:spPr>
      </p:pic>
      <p:sp>
        <p:nvSpPr>
          <p:cNvPr id="69" name="Flowchart: Manual Operation 68"/>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TextBox 69"/>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38" name="Flowchart: Manual Operation 37"/>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3296854" y="116632"/>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2.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40" name="Flowchart: Manual Operation 39"/>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4860032" y="116633"/>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3. Criteria &amp;</a:t>
            </a:r>
          </a:p>
          <a:p>
            <a:r>
              <a:rPr lang="en-GB" sz="1200" dirty="0" smtClean="0">
                <a:latin typeface="Arial" pitchFamily="34" charset="0"/>
                <a:cs typeface="Arial" pitchFamily="34" charset="0"/>
              </a:rPr>
              <a:t>Constraints</a:t>
            </a:r>
            <a:endParaRPr lang="en-GB" sz="1200" dirty="0">
              <a:latin typeface="Arial" pitchFamily="34" charset="0"/>
              <a:cs typeface="Arial" pitchFamily="34" charset="0"/>
            </a:endParaRPr>
          </a:p>
        </p:txBody>
      </p:sp>
    </p:spTree>
    <p:extLst>
      <p:ext uri="{BB962C8B-B14F-4D97-AF65-F5344CB8AC3E}">
        <p14:creationId xmlns:p14="http://schemas.microsoft.com/office/powerpoint/2010/main" val="373639874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Criteria &amp; Constraints- Water treatments</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1" name="Table 10"/>
          <p:cNvGraphicFramePr>
            <a:graphicFrameLocks noGrp="1"/>
          </p:cNvGraphicFramePr>
          <p:nvPr>
            <p:extLst>
              <p:ext uri="{D42A27DB-BD31-4B8C-83A1-F6EECF244321}">
                <p14:modId xmlns:p14="http://schemas.microsoft.com/office/powerpoint/2010/main" val="3423915032"/>
              </p:ext>
            </p:extLst>
          </p:nvPr>
        </p:nvGraphicFramePr>
        <p:xfrm>
          <a:off x="683568" y="1628800"/>
          <a:ext cx="7560840" cy="5033928"/>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smtClean="0"/>
                        <a:t>VPCAR</a:t>
                      </a:r>
                      <a:endParaRPr lang="en-GB" dirty="0"/>
                    </a:p>
                  </a:txBody>
                  <a:tcPr>
                    <a:solidFill>
                      <a:schemeClr val="tx2">
                        <a:lumMod val="20000"/>
                        <a:lumOff val="80000"/>
                      </a:schemeClr>
                    </a:solidFill>
                  </a:tcPr>
                </a:tc>
                <a:tc>
                  <a:txBody>
                    <a:bodyPr/>
                    <a:lstStyle/>
                    <a:p>
                      <a:endParaRPr lang="en-GB" dirty="0"/>
                    </a:p>
                  </a:txBody>
                  <a:tcPr>
                    <a:solidFill>
                      <a:schemeClr val="tx2">
                        <a:lumMod val="20000"/>
                        <a:lumOff val="80000"/>
                      </a:schemeClr>
                    </a:solidFill>
                  </a:tcPr>
                </a:tc>
                <a:tc>
                  <a:txBody>
                    <a:bodyPr/>
                    <a:lstStyle/>
                    <a:p>
                      <a:endParaRPr lang="en-GB" dirty="0"/>
                    </a:p>
                  </a:txBody>
                  <a:tcPr>
                    <a:solidFill>
                      <a:schemeClr val="tx2">
                        <a:lumMod val="20000"/>
                        <a:lumOff val="80000"/>
                      </a:schemeClr>
                    </a:solidFill>
                  </a:tcPr>
                </a:tc>
                <a:tc>
                  <a:txBody>
                    <a:bodyPr/>
                    <a:lstStyle/>
                    <a:p>
                      <a:endParaRPr lang="en-GB" dirty="0"/>
                    </a:p>
                  </a:txBody>
                  <a:tcPr>
                    <a:solidFill>
                      <a:schemeClr val="tx2">
                        <a:lumMod val="20000"/>
                        <a:lumOff val="80000"/>
                      </a:schemeClr>
                    </a:solidFill>
                  </a:tcPr>
                </a:tc>
                <a:tc>
                  <a:txBody>
                    <a:bodyPr/>
                    <a:lstStyle/>
                    <a:p>
                      <a:endParaRPr lang="en-GB" dirty="0"/>
                    </a:p>
                  </a:txBody>
                  <a:tcPr>
                    <a:solidFill>
                      <a:schemeClr val="tx2">
                        <a:lumMod val="20000"/>
                        <a:lumOff val="80000"/>
                      </a:schemeClr>
                    </a:solidFill>
                  </a:tcPr>
                </a:tc>
              </a:tr>
              <a:tr h="499216">
                <a:tc>
                  <a:txBody>
                    <a:bodyPr/>
                    <a:lstStyle/>
                    <a:p>
                      <a:r>
                        <a:rPr lang="en-GB" dirty="0" smtClean="0"/>
                        <a:t>DOC</a:t>
                      </a:r>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r>
              <a:tr h="489432">
                <a:tc>
                  <a:txBody>
                    <a:bodyPr/>
                    <a:lstStyle/>
                    <a:p>
                      <a:r>
                        <a:rPr lang="en-GB" dirty="0" smtClean="0"/>
                        <a:t>Electrocoagulation</a:t>
                      </a:r>
                      <a:endParaRPr lang="en-GB" dirty="0"/>
                    </a:p>
                  </a:txBody>
                  <a:tcPr>
                    <a:solidFill>
                      <a:srgbClr val="FFFF00"/>
                    </a:solidFill>
                  </a:tcPr>
                </a:tc>
                <a:tc>
                  <a:txBody>
                    <a:bodyPr/>
                    <a:lstStyle/>
                    <a:p>
                      <a:endParaRPr lang="en-GB" dirty="0"/>
                    </a:p>
                  </a:txBody>
                  <a:tcPr>
                    <a:solidFill>
                      <a:srgbClr val="FFFF00"/>
                    </a:solidFill>
                  </a:tcPr>
                </a:tc>
                <a:tc>
                  <a:txBody>
                    <a:bodyPr/>
                    <a:lstStyle/>
                    <a:p>
                      <a:r>
                        <a:rPr lang="en-GB" dirty="0" smtClean="0"/>
                        <a:t>      </a:t>
                      </a:r>
                      <a:endParaRPr lang="en-GB" b="1" dirty="0">
                        <a:solidFill>
                          <a:schemeClr val="accent4">
                            <a:lumMod val="50000"/>
                          </a:schemeClr>
                        </a:solidFill>
                      </a:endParaRPr>
                    </a:p>
                  </a:txBody>
                  <a:tcPr>
                    <a:solidFill>
                      <a:srgbClr val="FFFF00"/>
                    </a:solidFill>
                  </a:tcPr>
                </a:tc>
                <a:tc>
                  <a:txBody>
                    <a:bodyPr/>
                    <a:lstStyle/>
                    <a:p>
                      <a:endParaRPr lang="en-GB" dirty="0"/>
                    </a:p>
                  </a:txBody>
                  <a:tcPr>
                    <a:solidFill>
                      <a:srgbClr val="FFFF00"/>
                    </a:solidFill>
                  </a:tcPr>
                </a:tc>
                <a:tc>
                  <a:txBody>
                    <a:bodyPr/>
                    <a:lstStyle/>
                    <a:p>
                      <a:r>
                        <a:rPr lang="en-GB" sz="1800" b="1" dirty="0" smtClean="0">
                          <a:solidFill>
                            <a:schemeClr val="accent4">
                              <a:lumMod val="50000"/>
                            </a:schemeClr>
                          </a:solidFill>
                        </a:rPr>
                        <a:t>         ?</a:t>
                      </a:r>
                      <a:endParaRPr lang="en-GB" dirty="0"/>
                    </a:p>
                  </a:txBody>
                  <a:tcPr>
                    <a:solidFill>
                      <a:srgbClr val="FFFF00"/>
                    </a:solidFill>
                  </a:tcPr>
                </a:tc>
              </a:tr>
              <a:tr h="479648">
                <a:tc>
                  <a:txBody>
                    <a:bodyPr/>
                    <a:lstStyle/>
                    <a:p>
                      <a:r>
                        <a:rPr lang="en-GB" dirty="0" smtClean="0"/>
                        <a:t>Microorganism</a:t>
                      </a:r>
                      <a:r>
                        <a:rPr lang="en-GB" baseline="0" dirty="0" smtClean="0"/>
                        <a:t> based</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 -</a:t>
                      </a:r>
                      <a:endParaRPr lang="en-GB" sz="2400" dirty="0"/>
                    </a:p>
                  </a:txBody>
                  <a:tcPr/>
                </a:tc>
              </a:tr>
              <a:tr h="469864">
                <a:tc>
                  <a:txBody>
                    <a:bodyPr/>
                    <a:lstStyle/>
                    <a:p>
                      <a:r>
                        <a:rPr lang="en-GB" dirty="0" smtClean="0"/>
                        <a:t>ISS</a:t>
                      </a:r>
                      <a:endParaRPr lang="en-GB" dirty="0"/>
                    </a:p>
                  </a:txBody>
                  <a:tcPr>
                    <a:solidFill>
                      <a:srgbClr val="FFFF00"/>
                    </a:solidFill>
                  </a:tcPr>
                </a:tc>
                <a:tc>
                  <a:txBody>
                    <a:bodyPr/>
                    <a:lstStyle/>
                    <a:p>
                      <a:endParaRPr lang="en-GB"/>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a:p>
                  </a:txBody>
                  <a:tcPr>
                    <a:solidFill>
                      <a:srgbClr val="FFFF00"/>
                    </a:solidFill>
                  </a:tcPr>
                </a:tc>
              </a:tr>
              <a:tr h="460080">
                <a:tc>
                  <a:txBody>
                    <a:bodyPr/>
                    <a:lstStyle/>
                    <a:p>
                      <a:r>
                        <a:rPr lang="en-GB" dirty="0" smtClean="0"/>
                        <a:t>Membrane</a:t>
                      </a:r>
                      <a:endParaRPr lang="en-GB" dirty="0"/>
                    </a:p>
                  </a:txBody>
                  <a:tcPr>
                    <a:solidFill>
                      <a:srgbClr val="FFFF00"/>
                    </a:solidFill>
                  </a:tcPr>
                </a:tc>
                <a:tc>
                  <a:txBody>
                    <a:bodyPr/>
                    <a:lstStyle/>
                    <a:p>
                      <a:endParaRPr lang="en-GB" dirty="0"/>
                    </a:p>
                  </a:txBody>
                  <a:tcPr>
                    <a:solidFill>
                      <a:srgbClr val="FFFF00"/>
                    </a:solidFill>
                  </a:tcPr>
                </a:tc>
                <a:tc>
                  <a:txBody>
                    <a:bodyPr/>
                    <a:lstStyle/>
                    <a:p>
                      <a:r>
                        <a:rPr lang="en-GB" dirty="0" smtClean="0"/>
                        <a:t>     </a:t>
                      </a:r>
                      <a:endParaRPr lang="en-GB" b="1" dirty="0">
                        <a:solidFill>
                          <a:schemeClr val="accent6"/>
                        </a:solidFill>
                      </a:endParaRPr>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r>
              <a:tr h="522304">
                <a:tc>
                  <a:txBody>
                    <a:bodyPr/>
                    <a:lstStyle/>
                    <a:p>
                      <a:r>
                        <a:rPr lang="en-GB" dirty="0" smtClean="0"/>
                        <a:t>Advanced oxidation</a:t>
                      </a:r>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 -</a:t>
                      </a:r>
                      <a:endParaRPr lang="en-GB" sz="2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r>
              <a:tr h="432048">
                <a:tc>
                  <a:txBody>
                    <a:bodyPr/>
                    <a:lstStyle/>
                    <a:p>
                      <a:r>
                        <a:rPr lang="en-GB" dirty="0" err="1" smtClean="0"/>
                        <a:t>Ecocyclet</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504056">
                <a:tc>
                  <a:txBody>
                    <a:bodyPr/>
                    <a:lstStyle/>
                    <a:p>
                      <a:r>
                        <a:rPr lang="en-GB" dirty="0" smtClean="0"/>
                        <a:t>UV treatment</a:t>
                      </a:r>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r>
            </a:tbl>
          </a:graphicData>
        </a:graphic>
      </p:graphicFrame>
      <p:pic>
        <p:nvPicPr>
          <p:cNvPr id="103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38124" y="235070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56372" y="281806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8114" y="235070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57784" y="431815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25620" y="475951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7125" y="285570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97038" y="435644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11137" y="3861047"/>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5441" y="238899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5077" y="296188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1137" y="341905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03401" y="434012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92112" y="477138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92112" y="5276093"/>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82906" y="575042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11760" y="6238769"/>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1980" y="337839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1979" y="238899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15707" y="479412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1978" y="481407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7124" y="338093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80478" y="286757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9189" y="4340120"/>
            <a:ext cx="386741" cy="284288"/>
          </a:xfrm>
          <a:prstGeom prst="rect">
            <a:avLst/>
          </a:prstGeom>
          <a:noFill/>
          <a:extLst>
            <a:ext uri="{909E8E84-426E-40dd-AFC4-6F175D3DCCD1}">
              <a14:hiddenFill xmlns:a14="http://schemas.microsoft.com/office/drawing/2010/main">
                <a:solidFill>
                  <a:srgbClr val="FFFFFF"/>
                </a:solidFill>
              </a14:hiddenFill>
            </a:ext>
          </a:extLst>
        </p:spPr>
      </p:pic>
      <p:sp>
        <p:nvSpPr>
          <p:cNvPr id="42" name="Flowchart: Manual Operation 41"/>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44" name="Flowchart: Manual Operation 43"/>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p:cNvSpPr txBox="1"/>
          <p:nvPr/>
        </p:nvSpPr>
        <p:spPr>
          <a:xfrm>
            <a:off x="3347864" y="116633"/>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2.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46" name="TextBox 45"/>
          <p:cNvSpPr txBox="1"/>
          <p:nvPr/>
        </p:nvSpPr>
        <p:spPr>
          <a:xfrm>
            <a:off x="486003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Criteria &amp;</a:t>
            </a:r>
          </a:p>
          <a:p>
            <a:r>
              <a:rPr lang="en-GB" sz="1200" dirty="0" smtClean="0">
                <a:latin typeface="Arial" pitchFamily="34" charset="0"/>
                <a:cs typeface="Arial" pitchFamily="34" charset="0"/>
              </a:rPr>
              <a:t>Constraints</a:t>
            </a:r>
            <a:endParaRPr lang="en-GB" sz="1200" dirty="0">
              <a:latin typeface="Arial" pitchFamily="34" charset="0"/>
              <a:cs typeface="Arial" pitchFamily="34" charset="0"/>
            </a:endParaRPr>
          </a:p>
        </p:txBody>
      </p:sp>
    </p:spTree>
    <p:extLst>
      <p:ext uri="{BB962C8B-B14F-4D97-AF65-F5344CB8AC3E}">
        <p14:creationId xmlns:p14="http://schemas.microsoft.com/office/powerpoint/2010/main" val="126412467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Water treatment- Final 5 </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214882262"/>
              </p:ext>
            </p:extLst>
          </p:nvPr>
        </p:nvGraphicFramePr>
        <p:xfrm>
          <a:off x="363631" y="1700809"/>
          <a:ext cx="7237657" cy="4774213"/>
        </p:xfrm>
        <a:graphic>
          <a:graphicData uri="http://schemas.openxmlformats.org/drawingml/2006/table">
            <a:tbl>
              <a:tblPr firstRow="1" bandRow="1">
                <a:tableStyleId>{5C22544A-7EE6-4342-B048-85BDC9FD1C3A}</a:tableStyleId>
              </a:tblPr>
              <a:tblGrid>
                <a:gridCol w="1688089"/>
                <a:gridCol w="1351818"/>
                <a:gridCol w="1422966"/>
                <a:gridCol w="1370280"/>
                <a:gridCol w="1404504"/>
              </a:tblGrid>
              <a:tr h="1262341">
                <a:tc>
                  <a:txBody>
                    <a:bodyPr/>
                    <a:lstStyle/>
                    <a:p>
                      <a:endParaRPr lang="en-GB" dirty="0"/>
                    </a:p>
                  </a:txBody>
                  <a:tcPr/>
                </a:tc>
                <a:tc>
                  <a:txBody>
                    <a:bodyPr/>
                    <a:lstStyle/>
                    <a:p>
                      <a:r>
                        <a:rPr lang="en-GB" dirty="0" smtClean="0"/>
                        <a:t>DOC</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EC</a:t>
                      </a:r>
                    </a:p>
                    <a:p>
                      <a:endParaRPr lang="en-GB" dirty="0"/>
                    </a:p>
                  </a:txBody>
                  <a:tcPr/>
                </a:tc>
                <a:tc>
                  <a:txBody>
                    <a:bodyPr/>
                    <a:lstStyle/>
                    <a:p>
                      <a:r>
                        <a:rPr lang="en-GB" dirty="0" smtClean="0"/>
                        <a:t>ISS</a:t>
                      </a:r>
                      <a:endParaRPr lang="en-GB" dirty="0"/>
                    </a:p>
                  </a:txBody>
                  <a:tcPr/>
                </a:tc>
                <a:tc>
                  <a:txBody>
                    <a:bodyPr/>
                    <a:lstStyle/>
                    <a:p>
                      <a:r>
                        <a:rPr lang="en-GB" dirty="0" smtClean="0"/>
                        <a:t>Membranes</a:t>
                      </a:r>
                      <a:endParaRPr lang="en-GB" dirty="0"/>
                    </a:p>
                  </a:txBody>
                  <a:tcPr/>
                </a:tc>
              </a:tr>
              <a:tr h="708591">
                <a:tc>
                  <a:txBody>
                    <a:bodyPr/>
                    <a:lstStyle/>
                    <a:p>
                      <a:r>
                        <a:rPr lang="en-GB" dirty="0" smtClean="0"/>
                        <a:t>Resupply</a:t>
                      </a:r>
                      <a:r>
                        <a:rPr lang="en-GB" baseline="0" dirty="0" smtClean="0"/>
                        <a:t> </a:t>
                      </a:r>
                    </a:p>
                    <a:p>
                      <a:r>
                        <a:rPr lang="en-GB" baseline="0" dirty="0" smtClean="0"/>
                        <a:t>(kg/18 months)</a:t>
                      </a:r>
                      <a:endParaRPr lang="en-GB" dirty="0"/>
                    </a:p>
                  </a:txBody>
                  <a:tcPr/>
                </a:tc>
                <a:tc>
                  <a:txBody>
                    <a:bodyPr/>
                    <a:lstStyle/>
                    <a:p>
                      <a:pPr algn="r"/>
                      <a:r>
                        <a:rPr lang="en-GB" dirty="0" smtClean="0"/>
                        <a:t>50</a:t>
                      </a:r>
                      <a:endParaRPr lang="en-GB" dirty="0"/>
                    </a:p>
                  </a:txBody>
                  <a:tcPr/>
                </a:tc>
                <a:tc>
                  <a:txBody>
                    <a:bodyPr/>
                    <a:lstStyle/>
                    <a:p>
                      <a:pPr algn="r"/>
                      <a:r>
                        <a:rPr lang="en-GB" dirty="0" smtClean="0"/>
                        <a:t>Unknown</a:t>
                      </a:r>
                      <a:endParaRPr lang="en-GB" dirty="0"/>
                    </a:p>
                  </a:txBody>
                  <a:tcPr/>
                </a:tc>
                <a:tc>
                  <a:txBody>
                    <a:bodyPr/>
                    <a:lstStyle/>
                    <a:p>
                      <a:pPr algn="r"/>
                      <a:r>
                        <a:rPr lang="en-GB" dirty="0" smtClean="0"/>
                        <a:t>1032</a:t>
                      </a:r>
                      <a:endParaRPr lang="en-GB" dirty="0"/>
                    </a:p>
                  </a:txBody>
                  <a:tcPr/>
                </a:tc>
                <a:tc>
                  <a:txBody>
                    <a:bodyPr/>
                    <a:lstStyle/>
                    <a:p>
                      <a:pPr algn="r"/>
                      <a:r>
                        <a:rPr lang="en-GB" dirty="0" smtClean="0"/>
                        <a:t>0</a:t>
                      </a:r>
                      <a:endParaRPr lang="en-GB" dirty="0"/>
                    </a:p>
                  </a:txBody>
                  <a:tcPr/>
                </a:tc>
              </a:tr>
              <a:tr h="624401">
                <a:tc>
                  <a:txBody>
                    <a:bodyPr/>
                    <a:lstStyle/>
                    <a:p>
                      <a:r>
                        <a:rPr lang="en-GB" dirty="0" smtClean="0"/>
                        <a:t>No. of independent</a:t>
                      </a:r>
                    </a:p>
                    <a:p>
                      <a:r>
                        <a:rPr lang="en-GB" dirty="0" smtClean="0"/>
                        <a:t>units</a:t>
                      </a:r>
                      <a:endParaRPr lang="en-GB" dirty="0"/>
                    </a:p>
                  </a:txBody>
                  <a:tcPr/>
                </a:tc>
                <a:tc>
                  <a:txBody>
                    <a:bodyPr/>
                    <a:lstStyle/>
                    <a:p>
                      <a:pPr algn="r"/>
                      <a:r>
                        <a:rPr lang="en-GB" dirty="0" smtClean="0"/>
                        <a:t>3</a:t>
                      </a:r>
                      <a:endParaRPr lang="en-GB" dirty="0"/>
                    </a:p>
                  </a:txBody>
                  <a:tcPr/>
                </a:tc>
                <a:tc>
                  <a:txBody>
                    <a:bodyPr/>
                    <a:lstStyle/>
                    <a:p>
                      <a:pPr algn="r"/>
                      <a:r>
                        <a:rPr lang="en-GB" dirty="0" smtClean="0"/>
                        <a:t>1*</a:t>
                      </a:r>
                      <a:endParaRPr lang="en-GB" dirty="0"/>
                    </a:p>
                  </a:txBody>
                  <a:tcPr/>
                </a:tc>
                <a:tc>
                  <a:txBody>
                    <a:bodyPr/>
                    <a:lstStyle/>
                    <a:p>
                      <a:pPr algn="r"/>
                      <a:r>
                        <a:rPr lang="en-GB" dirty="0" smtClean="0"/>
                        <a:t>4</a:t>
                      </a:r>
                      <a:endParaRPr lang="en-GB" dirty="0"/>
                    </a:p>
                  </a:txBody>
                  <a:tcPr/>
                </a:tc>
                <a:tc>
                  <a:txBody>
                    <a:bodyPr/>
                    <a:lstStyle/>
                    <a:p>
                      <a:pPr algn="r"/>
                      <a:r>
                        <a:rPr lang="en-GB" dirty="0" smtClean="0"/>
                        <a:t>3*</a:t>
                      </a:r>
                      <a:endParaRPr lang="en-GB" dirty="0"/>
                    </a:p>
                  </a:txBody>
                  <a:tcPr/>
                </a:tc>
              </a:tr>
              <a:tr h="624401">
                <a:tc>
                  <a:txBody>
                    <a:bodyPr/>
                    <a:lstStyle/>
                    <a:p>
                      <a:r>
                        <a:rPr lang="en-GB" dirty="0" smtClean="0"/>
                        <a:t>Feed streams</a:t>
                      </a:r>
                      <a:endParaRPr lang="en-GB" dirty="0"/>
                    </a:p>
                  </a:txBody>
                  <a:tcPr/>
                </a:tc>
                <a:tc>
                  <a:txBody>
                    <a:bodyPr/>
                    <a:lstStyle/>
                    <a:p>
                      <a:pPr algn="r"/>
                      <a:r>
                        <a:rPr lang="en-GB" dirty="0" smtClean="0"/>
                        <a:t>2</a:t>
                      </a:r>
                      <a:endParaRPr lang="en-GB" dirty="0"/>
                    </a:p>
                  </a:txBody>
                  <a:tcPr/>
                </a:tc>
                <a:tc>
                  <a:txBody>
                    <a:bodyPr/>
                    <a:lstStyle/>
                    <a:p>
                      <a:pPr algn="r"/>
                      <a:r>
                        <a:rPr lang="en-GB" dirty="0" smtClean="0"/>
                        <a:t>1</a:t>
                      </a:r>
                      <a:endParaRPr lang="en-GB" dirty="0"/>
                    </a:p>
                  </a:txBody>
                  <a:tcPr/>
                </a:tc>
                <a:tc>
                  <a:txBody>
                    <a:bodyPr/>
                    <a:lstStyle/>
                    <a:p>
                      <a:pPr algn="r"/>
                      <a:r>
                        <a:rPr lang="en-GB" dirty="0" smtClean="0"/>
                        <a:t>2</a:t>
                      </a:r>
                      <a:endParaRPr lang="en-GB" dirty="0"/>
                    </a:p>
                  </a:txBody>
                  <a:tcPr/>
                </a:tc>
                <a:tc>
                  <a:txBody>
                    <a:bodyPr/>
                    <a:lstStyle/>
                    <a:p>
                      <a:pPr algn="r"/>
                      <a:r>
                        <a:rPr lang="en-GB" dirty="0" smtClean="0"/>
                        <a:t>1</a:t>
                      </a:r>
                      <a:endParaRPr lang="en-GB" dirty="0"/>
                    </a:p>
                  </a:txBody>
                  <a:tcPr/>
                </a:tc>
              </a:tr>
              <a:tr h="624401">
                <a:tc>
                  <a:txBody>
                    <a:bodyPr/>
                    <a:lstStyle/>
                    <a:p>
                      <a:r>
                        <a:rPr lang="en-GB" dirty="0" smtClean="0"/>
                        <a:t>Recovery rate (%)</a:t>
                      </a:r>
                      <a:endParaRPr lang="en-GB" dirty="0"/>
                    </a:p>
                  </a:txBody>
                  <a:tcPr/>
                </a:tc>
                <a:tc>
                  <a:txBody>
                    <a:bodyPr/>
                    <a:lstStyle/>
                    <a:p>
                      <a:pPr algn="r"/>
                      <a:r>
                        <a:rPr lang="en-GB" dirty="0" smtClean="0"/>
                        <a:t>92</a:t>
                      </a:r>
                      <a:endParaRPr lang="en-GB" dirty="0"/>
                    </a:p>
                  </a:txBody>
                  <a:tcPr/>
                </a:tc>
                <a:tc>
                  <a:txBody>
                    <a:bodyPr/>
                    <a:lstStyle/>
                    <a:p>
                      <a:pPr algn="r"/>
                      <a:r>
                        <a:rPr lang="en-GB" dirty="0" smtClean="0"/>
                        <a:t>-</a:t>
                      </a:r>
                      <a:endParaRPr lang="en-GB" dirty="0"/>
                    </a:p>
                  </a:txBody>
                  <a:tcPr/>
                </a:tc>
                <a:tc>
                  <a:txBody>
                    <a:bodyPr/>
                    <a:lstStyle/>
                    <a:p>
                      <a:pPr algn="r"/>
                      <a:r>
                        <a:rPr lang="en-GB" dirty="0" smtClean="0"/>
                        <a:t>99</a:t>
                      </a:r>
                      <a:endParaRPr lang="en-GB" dirty="0"/>
                    </a:p>
                  </a:txBody>
                  <a:tcPr/>
                </a:tc>
                <a:tc>
                  <a:txBody>
                    <a:bodyPr/>
                    <a:lstStyle/>
                    <a:p>
                      <a:pPr algn="r"/>
                      <a:r>
                        <a:rPr lang="en-GB" dirty="0" smtClean="0"/>
                        <a:t>90</a:t>
                      </a:r>
                      <a:endParaRPr lang="en-GB" dirty="0"/>
                    </a:p>
                  </a:txBody>
                  <a:tcPr/>
                </a:tc>
              </a:tr>
              <a:tr h="624401">
                <a:tc>
                  <a:txBody>
                    <a:bodyPr/>
                    <a:lstStyle/>
                    <a:p>
                      <a:r>
                        <a:rPr lang="en-GB" dirty="0" err="1" smtClean="0"/>
                        <a:t>Maintanence</a:t>
                      </a:r>
                      <a:endParaRPr lang="en-GB" dirty="0"/>
                    </a:p>
                  </a:txBody>
                  <a:tcPr/>
                </a:tc>
                <a:tc>
                  <a:txBody>
                    <a:bodyPr/>
                    <a:lstStyle/>
                    <a:p>
                      <a:pPr algn="r"/>
                      <a:r>
                        <a:rPr lang="en-GB" dirty="0" smtClean="0"/>
                        <a:t>Unknown</a:t>
                      </a:r>
                      <a:endParaRPr lang="en-GB" dirty="0"/>
                    </a:p>
                  </a:txBody>
                  <a:tcPr/>
                </a:tc>
                <a:tc>
                  <a:txBody>
                    <a:bodyPr/>
                    <a:lstStyle/>
                    <a:p>
                      <a:pPr algn="r"/>
                      <a:r>
                        <a:rPr lang="en-GB" dirty="0" smtClean="0"/>
                        <a:t>-</a:t>
                      </a:r>
                      <a:endParaRPr lang="en-GB" dirty="0"/>
                    </a:p>
                  </a:txBody>
                  <a:tcPr/>
                </a:tc>
                <a:tc>
                  <a:txBody>
                    <a:bodyPr/>
                    <a:lstStyle/>
                    <a:p>
                      <a:pPr algn="r"/>
                      <a:r>
                        <a:rPr lang="en-GB" dirty="0" smtClean="0"/>
                        <a:t>50 days</a:t>
                      </a:r>
                      <a:endParaRPr lang="en-GB" dirty="0"/>
                    </a:p>
                  </a:txBody>
                  <a:tcPr/>
                </a:tc>
                <a:tc>
                  <a:txBody>
                    <a:bodyPr/>
                    <a:lstStyle/>
                    <a:p>
                      <a:pPr algn="r"/>
                      <a:r>
                        <a:rPr lang="en-GB" dirty="0" smtClean="0"/>
                        <a:t>&gt;18 months</a:t>
                      </a:r>
                      <a:endParaRPr lang="en-GB" dirty="0"/>
                    </a:p>
                  </a:txBody>
                  <a:tcPr/>
                </a:tc>
              </a:tr>
            </a:tbl>
          </a:graphicData>
        </a:graphic>
      </p:graphicFrame>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Tree>
    <p:extLst>
      <p:ext uri="{BB962C8B-B14F-4D97-AF65-F5344CB8AC3E}">
        <p14:creationId xmlns:p14="http://schemas.microsoft.com/office/powerpoint/2010/main" val="428216996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Water treatment- Final 5 </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799996450"/>
              </p:ext>
            </p:extLst>
          </p:nvPr>
        </p:nvGraphicFramePr>
        <p:xfrm>
          <a:off x="363631" y="1700809"/>
          <a:ext cx="7237657" cy="4774213"/>
        </p:xfrm>
        <a:graphic>
          <a:graphicData uri="http://schemas.openxmlformats.org/drawingml/2006/table">
            <a:tbl>
              <a:tblPr firstRow="1" bandRow="1">
                <a:tableStyleId>{5C22544A-7EE6-4342-B048-85BDC9FD1C3A}</a:tableStyleId>
              </a:tblPr>
              <a:tblGrid>
                <a:gridCol w="1688089"/>
                <a:gridCol w="1351818"/>
                <a:gridCol w="1422966"/>
                <a:gridCol w="1370280"/>
                <a:gridCol w="1404504"/>
              </a:tblGrid>
              <a:tr h="1262341">
                <a:tc>
                  <a:txBody>
                    <a:bodyPr/>
                    <a:lstStyle/>
                    <a:p>
                      <a:endParaRPr lang="en-GB" dirty="0"/>
                    </a:p>
                  </a:txBody>
                  <a:tcPr/>
                </a:tc>
                <a:tc>
                  <a:txBody>
                    <a:bodyPr/>
                    <a:lstStyle/>
                    <a:p>
                      <a:r>
                        <a:rPr lang="en-GB" dirty="0" smtClean="0"/>
                        <a:t>DOC</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EC</a:t>
                      </a:r>
                    </a:p>
                    <a:p>
                      <a:endParaRPr lang="en-GB" dirty="0"/>
                    </a:p>
                  </a:txBody>
                  <a:tcPr/>
                </a:tc>
                <a:tc>
                  <a:txBody>
                    <a:bodyPr/>
                    <a:lstStyle/>
                    <a:p>
                      <a:r>
                        <a:rPr lang="en-GB" dirty="0" smtClean="0"/>
                        <a:t>ISS</a:t>
                      </a:r>
                      <a:endParaRPr lang="en-GB" dirty="0"/>
                    </a:p>
                  </a:txBody>
                  <a:tcPr/>
                </a:tc>
                <a:tc>
                  <a:txBody>
                    <a:bodyPr/>
                    <a:lstStyle/>
                    <a:p>
                      <a:r>
                        <a:rPr lang="en-GB" dirty="0" smtClean="0"/>
                        <a:t>Membranes</a:t>
                      </a:r>
                      <a:endParaRPr lang="en-GB" dirty="0"/>
                    </a:p>
                  </a:txBody>
                  <a:tcPr/>
                </a:tc>
              </a:tr>
              <a:tr h="708591">
                <a:tc>
                  <a:txBody>
                    <a:bodyPr/>
                    <a:lstStyle/>
                    <a:p>
                      <a:r>
                        <a:rPr lang="en-GB" dirty="0" smtClean="0"/>
                        <a:t>Resupply</a:t>
                      </a:r>
                      <a:r>
                        <a:rPr lang="en-GB" baseline="0" dirty="0" smtClean="0"/>
                        <a:t> </a:t>
                      </a:r>
                    </a:p>
                    <a:p>
                      <a:r>
                        <a:rPr lang="en-GB" baseline="0" dirty="0" smtClean="0"/>
                        <a:t>(kg/18 months)</a:t>
                      </a:r>
                      <a:endParaRPr lang="en-GB" dirty="0"/>
                    </a:p>
                  </a:txBody>
                  <a:tcPr/>
                </a:tc>
                <a:tc>
                  <a:txBody>
                    <a:bodyPr/>
                    <a:lstStyle/>
                    <a:p>
                      <a:pPr algn="r"/>
                      <a:r>
                        <a:rPr lang="en-GB" dirty="0" smtClean="0"/>
                        <a:t>50</a:t>
                      </a:r>
                      <a:endParaRPr lang="en-GB" dirty="0"/>
                    </a:p>
                  </a:txBody>
                  <a:tcPr>
                    <a:solidFill>
                      <a:srgbClr val="FFFF00"/>
                    </a:solidFill>
                  </a:tcPr>
                </a:tc>
                <a:tc>
                  <a:txBody>
                    <a:bodyPr/>
                    <a:lstStyle/>
                    <a:p>
                      <a:pPr algn="r"/>
                      <a:r>
                        <a:rPr lang="en-GB" dirty="0" smtClean="0"/>
                        <a:t>Unknown</a:t>
                      </a:r>
                      <a:endParaRPr lang="en-GB" dirty="0"/>
                    </a:p>
                  </a:txBody>
                  <a:tcPr/>
                </a:tc>
                <a:tc>
                  <a:txBody>
                    <a:bodyPr/>
                    <a:lstStyle/>
                    <a:p>
                      <a:pPr algn="r"/>
                      <a:r>
                        <a:rPr lang="en-GB" dirty="0" smtClean="0"/>
                        <a:t>1032</a:t>
                      </a:r>
                      <a:endParaRPr lang="en-GB" dirty="0"/>
                    </a:p>
                  </a:txBody>
                  <a:tcPr>
                    <a:solidFill>
                      <a:srgbClr val="FFFF00"/>
                    </a:solidFill>
                  </a:tcPr>
                </a:tc>
                <a:tc>
                  <a:txBody>
                    <a:bodyPr/>
                    <a:lstStyle/>
                    <a:p>
                      <a:pPr algn="r"/>
                      <a:r>
                        <a:rPr lang="en-GB" dirty="0" smtClean="0"/>
                        <a:t>0</a:t>
                      </a:r>
                      <a:endParaRPr lang="en-GB" dirty="0"/>
                    </a:p>
                  </a:txBody>
                  <a:tcPr/>
                </a:tc>
              </a:tr>
              <a:tr h="624401">
                <a:tc>
                  <a:txBody>
                    <a:bodyPr/>
                    <a:lstStyle/>
                    <a:p>
                      <a:r>
                        <a:rPr lang="en-GB" dirty="0" smtClean="0"/>
                        <a:t>No. of independent</a:t>
                      </a:r>
                    </a:p>
                    <a:p>
                      <a:r>
                        <a:rPr lang="en-GB" dirty="0" smtClean="0"/>
                        <a:t>units</a:t>
                      </a:r>
                      <a:endParaRPr lang="en-GB" dirty="0"/>
                    </a:p>
                  </a:txBody>
                  <a:tcPr/>
                </a:tc>
                <a:tc>
                  <a:txBody>
                    <a:bodyPr/>
                    <a:lstStyle/>
                    <a:p>
                      <a:pPr algn="r"/>
                      <a:r>
                        <a:rPr lang="en-GB" dirty="0" smtClean="0"/>
                        <a:t>3</a:t>
                      </a:r>
                      <a:endParaRPr lang="en-GB" dirty="0"/>
                    </a:p>
                  </a:txBody>
                  <a:tcPr>
                    <a:solidFill>
                      <a:srgbClr val="FFFF00"/>
                    </a:solidFill>
                  </a:tcPr>
                </a:tc>
                <a:tc>
                  <a:txBody>
                    <a:bodyPr/>
                    <a:lstStyle/>
                    <a:p>
                      <a:pPr algn="r"/>
                      <a:r>
                        <a:rPr lang="en-GB" dirty="0" smtClean="0"/>
                        <a:t>1*</a:t>
                      </a:r>
                      <a:endParaRPr lang="en-GB" dirty="0"/>
                    </a:p>
                  </a:txBody>
                  <a:tcPr/>
                </a:tc>
                <a:tc>
                  <a:txBody>
                    <a:bodyPr/>
                    <a:lstStyle/>
                    <a:p>
                      <a:pPr algn="r"/>
                      <a:r>
                        <a:rPr lang="en-GB" dirty="0" smtClean="0"/>
                        <a:t>4</a:t>
                      </a:r>
                      <a:endParaRPr lang="en-GB" dirty="0"/>
                    </a:p>
                  </a:txBody>
                  <a:tcPr>
                    <a:solidFill>
                      <a:srgbClr val="FFFF00"/>
                    </a:solidFill>
                  </a:tcPr>
                </a:tc>
                <a:tc>
                  <a:txBody>
                    <a:bodyPr/>
                    <a:lstStyle/>
                    <a:p>
                      <a:pPr algn="r"/>
                      <a:r>
                        <a:rPr lang="en-GB" dirty="0" smtClean="0"/>
                        <a:t>3*</a:t>
                      </a:r>
                      <a:endParaRPr lang="en-GB" dirty="0"/>
                    </a:p>
                  </a:txBody>
                  <a:tcPr/>
                </a:tc>
              </a:tr>
              <a:tr h="624401">
                <a:tc>
                  <a:txBody>
                    <a:bodyPr/>
                    <a:lstStyle/>
                    <a:p>
                      <a:r>
                        <a:rPr lang="en-GB" dirty="0" smtClean="0"/>
                        <a:t>Feed streams</a:t>
                      </a:r>
                      <a:endParaRPr lang="en-GB" dirty="0"/>
                    </a:p>
                  </a:txBody>
                  <a:tcPr/>
                </a:tc>
                <a:tc>
                  <a:txBody>
                    <a:bodyPr/>
                    <a:lstStyle/>
                    <a:p>
                      <a:pPr algn="r"/>
                      <a:r>
                        <a:rPr lang="en-GB" dirty="0" smtClean="0"/>
                        <a:t>2</a:t>
                      </a:r>
                      <a:endParaRPr lang="en-GB" dirty="0"/>
                    </a:p>
                  </a:txBody>
                  <a:tcPr>
                    <a:solidFill>
                      <a:srgbClr val="FFFF00"/>
                    </a:solidFill>
                  </a:tcPr>
                </a:tc>
                <a:tc>
                  <a:txBody>
                    <a:bodyPr/>
                    <a:lstStyle/>
                    <a:p>
                      <a:pPr algn="r"/>
                      <a:r>
                        <a:rPr lang="en-GB" dirty="0" smtClean="0"/>
                        <a:t>1</a:t>
                      </a:r>
                      <a:endParaRPr lang="en-GB" dirty="0"/>
                    </a:p>
                  </a:txBody>
                  <a:tcPr/>
                </a:tc>
                <a:tc>
                  <a:txBody>
                    <a:bodyPr/>
                    <a:lstStyle/>
                    <a:p>
                      <a:pPr algn="r"/>
                      <a:r>
                        <a:rPr lang="en-GB" dirty="0" smtClean="0"/>
                        <a:t>2</a:t>
                      </a:r>
                      <a:endParaRPr lang="en-GB" dirty="0"/>
                    </a:p>
                  </a:txBody>
                  <a:tcPr>
                    <a:solidFill>
                      <a:srgbClr val="FFFF00"/>
                    </a:solidFill>
                  </a:tcPr>
                </a:tc>
                <a:tc>
                  <a:txBody>
                    <a:bodyPr/>
                    <a:lstStyle/>
                    <a:p>
                      <a:pPr algn="r"/>
                      <a:r>
                        <a:rPr lang="en-GB" dirty="0" smtClean="0"/>
                        <a:t>1</a:t>
                      </a:r>
                      <a:endParaRPr lang="en-GB" dirty="0"/>
                    </a:p>
                  </a:txBody>
                  <a:tcPr/>
                </a:tc>
              </a:tr>
              <a:tr h="624401">
                <a:tc>
                  <a:txBody>
                    <a:bodyPr/>
                    <a:lstStyle/>
                    <a:p>
                      <a:r>
                        <a:rPr lang="en-GB" dirty="0" smtClean="0"/>
                        <a:t>Recovery rate (%)</a:t>
                      </a:r>
                      <a:endParaRPr lang="en-GB" dirty="0"/>
                    </a:p>
                  </a:txBody>
                  <a:tcPr/>
                </a:tc>
                <a:tc>
                  <a:txBody>
                    <a:bodyPr/>
                    <a:lstStyle/>
                    <a:p>
                      <a:pPr algn="r"/>
                      <a:r>
                        <a:rPr lang="en-GB" dirty="0" smtClean="0"/>
                        <a:t>92</a:t>
                      </a:r>
                      <a:endParaRPr lang="en-GB" dirty="0"/>
                    </a:p>
                  </a:txBody>
                  <a:tcPr>
                    <a:solidFill>
                      <a:srgbClr val="FFFF00"/>
                    </a:solidFill>
                  </a:tcPr>
                </a:tc>
                <a:tc>
                  <a:txBody>
                    <a:bodyPr/>
                    <a:lstStyle/>
                    <a:p>
                      <a:pPr algn="r"/>
                      <a:r>
                        <a:rPr lang="en-GB" dirty="0" smtClean="0"/>
                        <a:t>-</a:t>
                      </a:r>
                      <a:endParaRPr lang="en-GB" dirty="0"/>
                    </a:p>
                  </a:txBody>
                  <a:tcPr/>
                </a:tc>
                <a:tc>
                  <a:txBody>
                    <a:bodyPr/>
                    <a:lstStyle/>
                    <a:p>
                      <a:pPr algn="r"/>
                      <a:r>
                        <a:rPr lang="en-GB" dirty="0" smtClean="0"/>
                        <a:t>99</a:t>
                      </a:r>
                      <a:endParaRPr lang="en-GB" dirty="0"/>
                    </a:p>
                  </a:txBody>
                  <a:tcPr>
                    <a:solidFill>
                      <a:srgbClr val="FFFF00"/>
                    </a:solidFill>
                  </a:tcPr>
                </a:tc>
                <a:tc>
                  <a:txBody>
                    <a:bodyPr/>
                    <a:lstStyle/>
                    <a:p>
                      <a:pPr algn="r"/>
                      <a:r>
                        <a:rPr lang="en-GB" dirty="0" smtClean="0"/>
                        <a:t>90</a:t>
                      </a:r>
                      <a:endParaRPr lang="en-GB" dirty="0"/>
                    </a:p>
                  </a:txBody>
                  <a:tcPr/>
                </a:tc>
              </a:tr>
              <a:tr h="624401">
                <a:tc>
                  <a:txBody>
                    <a:bodyPr/>
                    <a:lstStyle/>
                    <a:p>
                      <a:r>
                        <a:rPr lang="en-GB" dirty="0" err="1" smtClean="0"/>
                        <a:t>Maintanence</a:t>
                      </a:r>
                      <a:endParaRPr lang="en-GB" dirty="0"/>
                    </a:p>
                  </a:txBody>
                  <a:tcPr/>
                </a:tc>
                <a:tc>
                  <a:txBody>
                    <a:bodyPr/>
                    <a:lstStyle/>
                    <a:p>
                      <a:pPr algn="r"/>
                      <a:r>
                        <a:rPr lang="en-GB" dirty="0" smtClean="0"/>
                        <a:t>Unknown</a:t>
                      </a:r>
                      <a:endParaRPr lang="en-GB" dirty="0"/>
                    </a:p>
                  </a:txBody>
                  <a:tcPr>
                    <a:solidFill>
                      <a:srgbClr val="FFFF00"/>
                    </a:solidFill>
                  </a:tcPr>
                </a:tc>
                <a:tc>
                  <a:txBody>
                    <a:bodyPr/>
                    <a:lstStyle/>
                    <a:p>
                      <a:pPr algn="r"/>
                      <a:r>
                        <a:rPr lang="en-GB" dirty="0" smtClean="0"/>
                        <a:t>-</a:t>
                      </a:r>
                      <a:endParaRPr lang="en-GB" dirty="0"/>
                    </a:p>
                  </a:txBody>
                  <a:tcPr/>
                </a:tc>
                <a:tc>
                  <a:txBody>
                    <a:bodyPr/>
                    <a:lstStyle/>
                    <a:p>
                      <a:pPr algn="r"/>
                      <a:r>
                        <a:rPr lang="en-GB" dirty="0" smtClean="0"/>
                        <a:t>50 days</a:t>
                      </a:r>
                      <a:endParaRPr lang="en-GB" dirty="0"/>
                    </a:p>
                  </a:txBody>
                  <a:tcPr>
                    <a:solidFill>
                      <a:srgbClr val="FFFF00"/>
                    </a:solidFill>
                  </a:tcPr>
                </a:tc>
                <a:tc>
                  <a:txBody>
                    <a:bodyPr/>
                    <a:lstStyle/>
                    <a:p>
                      <a:pPr algn="r"/>
                      <a:r>
                        <a:rPr lang="en-GB" dirty="0" smtClean="0"/>
                        <a:t>&gt;18 months</a:t>
                      </a:r>
                      <a:endParaRPr lang="en-GB" dirty="0"/>
                    </a:p>
                  </a:txBody>
                  <a:tcPr/>
                </a:tc>
              </a:tr>
            </a:tbl>
          </a:graphicData>
        </a:graphic>
      </p:graphicFrame>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Tree>
    <p:extLst>
      <p:ext uri="{BB962C8B-B14F-4D97-AF65-F5344CB8AC3E}">
        <p14:creationId xmlns:p14="http://schemas.microsoft.com/office/powerpoint/2010/main" val="50863070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US" sz="2400" b="1" dirty="0"/>
              <a:t>DOC VS ISS WATER RECOVERY SYSTEM	</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9" name="Content Placeholder 2"/>
          <p:cNvSpPr txBox="1">
            <a:spLocks/>
          </p:cNvSpPr>
          <p:nvPr/>
        </p:nvSpPr>
        <p:spPr>
          <a:xfrm>
            <a:off x="329515"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70000"/>
              </a:lnSpc>
            </a:pPr>
            <a:r>
              <a:rPr lang="en-US" sz="2400" dirty="0"/>
              <a:t>DOC requires a Re-supply of 4393 kg every 18 months</a:t>
            </a:r>
          </a:p>
          <a:p>
            <a:pPr algn="just">
              <a:lnSpc>
                <a:spcPct val="120000"/>
              </a:lnSpc>
            </a:pPr>
            <a:r>
              <a:rPr lang="en-US" sz="2400" dirty="0"/>
              <a:t>ISS Water Recovery System requires a Re-supply of 1032 kg every 18 </a:t>
            </a:r>
            <a:r>
              <a:rPr lang="en-US" sz="2400" dirty="0" smtClean="0"/>
              <a:t>months</a:t>
            </a:r>
            <a:endParaRPr lang="en-US" sz="2400" dirty="0"/>
          </a:p>
          <a:p>
            <a:pPr algn="just"/>
            <a:r>
              <a:rPr lang="en-US" sz="2400" dirty="0"/>
              <a:t>Due to the difference in weight per Re-supply mission we have decided to choose to design the ISS Water Recovery System. However this is based on the 2007 paper where the recovery rate of the DOC system was 96%. If a more recent paper is able to determine a greater recovery rate the DOC system should be reconsidered for design.</a:t>
            </a:r>
            <a:endParaRPr lang="en-GB" sz="2400" dirty="0"/>
          </a:p>
        </p:txBody>
      </p:sp>
    </p:spTree>
    <p:extLst>
      <p:ext uri="{BB962C8B-B14F-4D97-AF65-F5344CB8AC3E}">
        <p14:creationId xmlns:p14="http://schemas.microsoft.com/office/powerpoint/2010/main" val="157515358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US" sz="2400" b="1" dirty="0"/>
              <a:t>Gas/Liquid Separator	</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9" name="Content Placeholder 2"/>
          <p:cNvSpPr txBox="1">
            <a:spLocks/>
          </p:cNvSpPr>
          <p:nvPr/>
        </p:nvSpPr>
        <p:spPr>
          <a:xfrm>
            <a:off x="329515"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The PFD shows that the stream exiting the Reactor enters the Gas/Liquid Separator before moving on to the Ion-Exchange bed.</a:t>
            </a:r>
          </a:p>
          <a:p>
            <a:r>
              <a:rPr lang="en-US" sz="2400" dirty="0"/>
              <a:t>The Stream Leaving the Reactor contains oxidized organics which need to be removed from the system.</a:t>
            </a:r>
          </a:p>
          <a:p>
            <a:r>
              <a:rPr lang="en-US" sz="2400" dirty="0"/>
              <a:t>The Separator needs to be designed to remove the excess Oxygen before the Stream continues to the IX Bed.  </a:t>
            </a:r>
            <a:endParaRPr lang="en-GB" sz="2400" dirty="0"/>
          </a:p>
          <a:p>
            <a:r>
              <a:rPr lang="en-US" sz="2400" dirty="0"/>
              <a:t>Excess Oxygen can be damaging and so its removal is also important for protecting expensive equipment. </a:t>
            </a:r>
            <a:endParaRPr lang="en-GB" sz="2400" dirty="0"/>
          </a:p>
        </p:txBody>
      </p:sp>
    </p:spTree>
    <p:extLst>
      <p:ext uri="{BB962C8B-B14F-4D97-AF65-F5344CB8AC3E}">
        <p14:creationId xmlns:p14="http://schemas.microsoft.com/office/powerpoint/2010/main" val="87550675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
        <p:nvSpPr>
          <p:cNvPr id="8" name="TextBox 7"/>
          <p:cNvSpPr txBox="1"/>
          <p:nvPr/>
        </p:nvSpPr>
        <p:spPr>
          <a:xfrm>
            <a:off x="1025352" y="1700808"/>
            <a:ext cx="7056784" cy="4093428"/>
          </a:xfrm>
          <a:prstGeom prst="rect">
            <a:avLst/>
          </a:prstGeom>
          <a:noFill/>
        </p:spPr>
        <p:txBody>
          <a:bodyPr wrap="square" rtlCol="0">
            <a:spAutoFit/>
          </a:bodyPr>
          <a:lstStyle/>
          <a:p>
            <a:pPr marL="457200" indent="-457200">
              <a:buAutoNum type="arabicPeriod"/>
            </a:pPr>
            <a:r>
              <a:rPr lang="en-GB" sz="2000" b="1" dirty="0" smtClean="0">
                <a:latin typeface="Arial" pitchFamily="34" charset="0"/>
                <a:cs typeface="Arial" pitchFamily="34" charset="0"/>
              </a:rPr>
              <a:t>Design objectives</a:t>
            </a:r>
          </a:p>
          <a:p>
            <a:pPr marL="457200" indent="-457200">
              <a:buAutoNum type="arabicPeriod"/>
            </a:pPr>
            <a:endParaRPr lang="en-GB" sz="2000" b="1" dirty="0">
              <a:latin typeface="Arial" pitchFamily="34" charset="0"/>
              <a:cs typeface="Arial" pitchFamily="34" charset="0"/>
            </a:endParaRPr>
          </a:p>
          <a:p>
            <a:pPr marL="457200" indent="-457200">
              <a:buAutoNum type="arabicPeriod"/>
            </a:pPr>
            <a:r>
              <a:rPr lang="en-GB" sz="2000" b="1" dirty="0" smtClean="0">
                <a:latin typeface="Arial" pitchFamily="34" charset="0"/>
                <a:cs typeface="Arial" pitchFamily="34" charset="0"/>
              </a:rPr>
              <a:t>Stages 1 &amp; 2 outline</a:t>
            </a:r>
          </a:p>
          <a:p>
            <a:pPr marL="457200" indent="-457200">
              <a:buAutoNum type="arabicPeriod"/>
            </a:pPr>
            <a:endParaRPr lang="en-GB" sz="2000" b="1" dirty="0" smtClean="0">
              <a:latin typeface="Arial" pitchFamily="34" charset="0"/>
              <a:cs typeface="Arial" pitchFamily="34" charset="0"/>
            </a:endParaRPr>
          </a:p>
          <a:p>
            <a:pPr marL="457200" indent="-457200">
              <a:buAutoNum type="arabicPeriod"/>
            </a:pPr>
            <a:r>
              <a:rPr lang="en-GB" sz="2000" b="1" dirty="0" smtClean="0">
                <a:latin typeface="Arial" pitchFamily="34" charset="0"/>
                <a:cs typeface="Arial" pitchFamily="34" charset="0"/>
              </a:rPr>
              <a:t>Criteria &amp; Constraints</a:t>
            </a:r>
          </a:p>
          <a:p>
            <a:pPr marL="457200" indent="-457200">
              <a:buAutoNum type="arabicPeriod"/>
            </a:pPr>
            <a:endParaRPr lang="en-GB" sz="2000" b="1" dirty="0">
              <a:latin typeface="Arial" pitchFamily="34" charset="0"/>
              <a:cs typeface="Arial" pitchFamily="34" charset="0"/>
            </a:endParaRPr>
          </a:p>
          <a:p>
            <a:pPr marL="457200" indent="-457200">
              <a:buAutoNum type="arabicPeriod"/>
            </a:pPr>
            <a:r>
              <a:rPr lang="en-GB" sz="2000" b="1" dirty="0" smtClean="0">
                <a:latin typeface="Arial" pitchFamily="34" charset="0"/>
                <a:cs typeface="Arial" pitchFamily="34" charset="0"/>
              </a:rPr>
              <a:t>Water treatment</a:t>
            </a:r>
          </a:p>
          <a:p>
            <a:pPr marL="457200" indent="-457200">
              <a:buAutoNum type="arabicPeriod"/>
            </a:pPr>
            <a:endParaRPr lang="en-GB" sz="2000" b="1" dirty="0">
              <a:latin typeface="Arial" pitchFamily="34" charset="0"/>
              <a:cs typeface="Arial" pitchFamily="34" charset="0"/>
            </a:endParaRPr>
          </a:p>
          <a:p>
            <a:pPr marL="457200" indent="-457200">
              <a:buAutoNum type="arabicPeriod"/>
            </a:pPr>
            <a:r>
              <a:rPr lang="en-GB" sz="2000" b="1" dirty="0" smtClean="0">
                <a:latin typeface="Arial" pitchFamily="34" charset="0"/>
                <a:cs typeface="Arial" pitchFamily="34" charset="0"/>
              </a:rPr>
              <a:t> Air treatment</a:t>
            </a:r>
          </a:p>
          <a:p>
            <a:pPr marL="457200" indent="-457200">
              <a:buAutoNum type="arabicPeriod"/>
            </a:pPr>
            <a:endParaRPr lang="en-GB" sz="2000" b="1" dirty="0">
              <a:latin typeface="Arial" pitchFamily="34" charset="0"/>
              <a:cs typeface="Arial" pitchFamily="34" charset="0"/>
            </a:endParaRPr>
          </a:p>
          <a:p>
            <a:pPr marL="457200" indent="-457200">
              <a:buAutoNum type="arabicPeriod"/>
            </a:pPr>
            <a:r>
              <a:rPr lang="en-GB" sz="2000" b="1" dirty="0" smtClean="0">
                <a:latin typeface="Arial" pitchFamily="34" charset="0"/>
                <a:cs typeface="Arial" pitchFamily="34" charset="0"/>
              </a:rPr>
              <a:t>Discussion</a:t>
            </a:r>
          </a:p>
          <a:p>
            <a:pPr marL="457200" indent="-457200">
              <a:buAutoNum type="arabicPeriod"/>
            </a:pPr>
            <a:endParaRPr lang="en-GB" sz="2000" b="1" dirty="0">
              <a:latin typeface="Arial" pitchFamily="34" charset="0"/>
              <a:cs typeface="Arial" pitchFamily="34" charset="0"/>
            </a:endParaRPr>
          </a:p>
          <a:p>
            <a:pPr marL="457200" indent="-457200">
              <a:buAutoNum type="arabicPeriod"/>
            </a:pPr>
            <a:endParaRPr lang="en-GB" sz="2000" b="1" dirty="0">
              <a:latin typeface="Arial" pitchFamily="34" charset="0"/>
              <a:cs typeface="Arial" pitchFamily="34" charset="0"/>
            </a:endParaRPr>
          </a:p>
        </p:txBody>
      </p:sp>
    </p:spTree>
    <p:extLst>
      <p:ext uri="{BB962C8B-B14F-4D97-AF65-F5344CB8AC3E}">
        <p14:creationId xmlns:p14="http://schemas.microsoft.com/office/powerpoint/2010/main" val="132846219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US" sz="2400" b="1" dirty="0"/>
              <a:t>Methods of Removal</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9" name="Content Placeholder 2"/>
          <p:cNvSpPr txBox="1">
            <a:spLocks/>
          </p:cNvSpPr>
          <p:nvPr/>
        </p:nvSpPr>
        <p:spPr>
          <a:xfrm>
            <a:off x="329515"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In order to determine the Method of Removal the phase and composition of the stream exiting the Reactor needs to be </a:t>
            </a:r>
            <a:r>
              <a:rPr lang="en-US" sz="2400" dirty="0" smtClean="0"/>
              <a:t>determined</a:t>
            </a:r>
          </a:p>
          <a:p>
            <a:endParaRPr lang="en-US" sz="2400" dirty="0"/>
          </a:p>
          <a:p>
            <a:r>
              <a:rPr lang="en-US" sz="2400" dirty="0"/>
              <a:t>From the PFD it is known excess oxygen needs to be removed. If the oxygen is dissolved in a liquid stream,  membrane degasification is an option as it is able to remove the dissolved gas by allowing it to pass through the Gas-Liquid Separation membrane.</a:t>
            </a:r>
          </a:p>
        </p:txBody>
      </p:sp>
    </p:spTree>
    <p:extLst>
      <p:ext uri="{BB962C8B-B14F-4D97-AF65-F5344CB8AC3E}">
        <p14:creationId xmlns:p14="http://schemas.microsoft.com/office/powerpoint/2010/main" val="396251997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US" sz="2400" b="1" dirty="0" smtClean="0"/>
              <a:t>Schematic of ISS Technology</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pic>
        <p:nvPicPr>
          <p:cNvPr id="20" name="Picture 19" descr="ntrs.nasa.gov/archive/nasa/casi.ntrs.nasa.gov/20090033097_2009032866.pdf - Google Chrome"/>
          <p:cNvPicPr>
            <a:picLocks noChangeAspect="1"/>
          </p:cNvPicPr>
          <p:nvPr/>
        </p:nvPicPr>
        <p:blipFill rotWithShape="1">
          <a:blip r:embed="rId3">
            <a:extLst>
              <a:ext uri="{28A0092B-C50C-407E-A947-70E740481C1C}">
                <a14:useLocalDpi xmlns:a14="http://schemas.microsoft.com/office/drawing/2010/main" val="0"/>
              </a:ext>
            </a:extLst>
          </a:blip>
          <a:srcRect l="30606" t="14960" r="6970" b="10457"/>
          <a:stretch/>
        </p:blipFill>
        <p:spPr>
          <a:xfrm>
            <a:off x="899592" y="1556792"/>
            <a:ext cx="7388836" cy="4752528"/>
          </a:xfrm>
          <a:prstGeom prst="rect">
            <a:avLst/>
          </a:prstGeom>
        </p:spPr>
      </p:pic>
    </p:spTree>
    <p:extLst>
      <p:ext uri="{BB962C8B-B14F-4D97-AF65-F5344CB8AC3E}">
        <p14:creationId xmlns:p14="http://schemas.microsoft.com/office/powerpoint/2010/main" val="350656580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US" sz="2400" b="1" dirty="0" smtClean="0"/>
              <a:t>ISS Urine Purification</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pic>
        <p:nvPicPr>
          <p:cNvPr id="19" name="Content Placeholder 3" descr="ntrs.nasa.gov/archive/nasa/casi.ntrs.nasa.gov/20090033097_2009032866.pdf - Google Chrome"/>
          <p:cNvPicPr>
            <a:picLocks noChangeAspect="1"/>
          </p:cNvPicPr>
          <p:nvPr/>
        </p:nvPicPr>
        <p:blipFill rotWithShape="1">
          <a:blip r:embed="rId3">
            <a:extLst>
              <a:ext uri="{28A0092B-C50C-407E-A947-70E740481C1C}">
                <a14:useLocalDpi xmlns:a14="http://schemas.microsoft.com/office/drawing/2010/main" val="0"/>
              </a:ext>
            </a:extLst>
          </a:blip>
          <a:srcRect l="2357" t="22219" r="48821" b="14300"/>
          <a:stretch/>
        </p:blipFill>
        <p:spPr>
          <a:xfrm>
            <a:off x="1259632" y="1549591"/>
            <a:ext cx="7056784" cy="4939748"/>
          </a:xfrm>
          <a:prstGeom prst="rect">
            <a:avLst/>
          </a:prstGeom>
        </p:spPr>
      </p:pic>
    </p:spTree>
    <p:extLst>
      <p:ext uri="{BB962C8B-B14F-4D97-AF65-F5344CB8AC3E}">
        <p14:creationId xmlns:p14="http://schemas.microsoft.com/office/powerpoint/2010/main" val="146913517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US" sz="2400" b="1" dirty="0" err="1" smtClean="0"/>
              <a:t>Multifiltration</a:t>
            </a:r>
            <a:r>
              <a:rPr lang="en-US" sz="2400" b="1" dirty="0" smtClean="0"/>
              <a:t> Beds</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9" name="Content Placeholder 2"/>
          <p:cNvSpPr txBox="1">
            <a:spLocks/>
          </p:cNvSpPr>
          <p:nvPr/>
        </p:nvSpPr>
        <p:spPr>
          <a:xfrm>
            <a:off x="329515" y="1916832"/>
            <a:ext cx="8229600" cy="4525963"/>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MF consists of a particulate filter upstream of six </a:t>
            </a:r>
            <a:r>
              <a:rPr lang="en-GB" i="1" dirty="0" err="1"/>
              <a:t>unibeds</a:t>
            </a:r>
            <a:r>
              <a:rPr lang="en-GB" i="1" dirty="0"/>
              <a:t> </a:t>
            </a:r>
            <a:r>
              <a:rPr lang="en-GB" dirty="0"/>
              <a:t>in series.  Each </a:t>
            </a:r>
            <a:r>
              <a:rPr lang="en-GB" dirty="0" err="1"/>
              <a:t>unibed</a:t>
            </a:r>
            <a:r>
              <a:rPr lang="en-GB" dirty="0"/>
              <a:t> is composed of an adsorption bed (activated carbon) and ion exchange resin bed.</a:t>
            </a:r>
          </a:p>
          <a:p>
            <a:pPr lvl="1"/>
            <a:r>
              <a:rPr lang="en-GB" dirty="0"/>
              <a:t>Particulates are removed by filtration</a:t>
            </a:r>
          </a:p>
          <a:p>
            <a:pPr lvl="1"/>
            <a:r>
              <a:rPr lang="en-GB" dirty="0"/>
              <a:t>Suspended organics are removed by adsorption beds</a:t>
            </a:r>
          </a:p>
          <a:p>
            <a:pPr lvl="1"/>
            <a:r>
              <a:rPr lang="en-GB" dirty="0"/>
              <a:t>Inorganic salts are removed by ion exchange resin beds.</a:t>
            </a:r>
            <a:endParaRPr lang="en-GB" i="1" dirty="0"/>
          </a:p>
          <a:p>
            <a:pPr marL="457200" lvl="1" indent="0" algn="r">
              <a:buNone/>
            </a:pPr>
            <a:r>
              <a:rPr lang="en-GB" sz="1600" i="1" dirty="0"/>
              <a:t>Source: Mark </a:t>
            </a:r>
            <a:r>
              <a:rPr lang="en-GB" sz="1600" i="1" dirty="0" err="1"/>
              <a:t>Kliss</a:t>
            </a:r>
            <a:r>
              <a:rPr lang="en-GB" sz="1600" i="1" dirty="0"/>
              <a:t>, NASA ARC</a:t>
            </a:r>
          </a:p>
          <a:p>
            <a:pPr marL="457200" lvl="1" indent="0">
              <a:buNone/>
            </a:pPr>
            <a:endParaRPr lang="en-GB" dirty="0"/>
          </a:p>
          <a:p>
            <a:r>
              <a:rPr lang="en-GB" dirty="0"/>
              <a:t>The MF canisters are designed for a 30 day life, and hence will be replaced on a monthly basis.</a:t>
            </a:r>
          </a:p>
        </p:txBody>
      </p:sp>
    </p:spTree>
    <p:extLst>
      <p:ext uri="{BB962C8B-B14F-4D97-AF65-F5344CB8AC3E}">
        <p14:creationId xmlns:p14="http://schemas.microsoft.com/office/powerpoint/2010/main" val="187185388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US" sz="2400" b="1" dirty="0" smtClean="0"/>
              <a:t>Schematic of a MF Bed</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pic>
        <p:nvPicPr>
          <p:cNvPr id="20" name="Content Placeholder 3" descr="MFB model.pdf - Adobe Reader"/>
          <p:cNvPicPr>
            <a:picLocks noChangeAspect="1"/>
          </p:cNvPicPr>
          <p:nvPr/>
        </p:nvPicPr>
        <p:blipFill rotWithShape="1">
          <a:blip r:embed="rId3">
            <a:extLst>
              <a:ext uri="{28A0092B-C50C-407E-A947-70E740481C1C}">
                <a14:useLocalDpi xmlns:a14="http://schemas.microsoft.com/office/drawing/2010/main" val="0"/>
              </a:ext>
            </a:extLst>
          </a:blip>
          <a:srcRect l="11158" t="15753" r="21818" b="14516"/>
          <a:stretch/>
        </p:blipFill>
        <p:spPr>
          <a:xfrm>
            <a:off x="1475656" y="1538887"/>
            <a:ext cx="6195070" cy="4980940"/>
          </a:xfrm>
          <a:prstGeom prst="rect">
            <a:avLst/>
          </a:prstGeom>
        </p:spPr>
      </p:pic>
    </p:spTree>
    <p:extLst>
      <p:ext uri="{BB962C8B-B14F-4D97-AF65-F5344CB8AC3E}">
        <p14:creationId xmlns:p14="http://schemas.microsoft.com/office/powerpoint/2010/main" val="71286272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graphicFrame>
        <p:nvGraphicFramePr>
          <p:cNvPr id="21" name="Content Placeholder 3"/>
          <p:cNvGraphicFramePr>
            <a:graphicFrameLocks/>
          </p:cNvGraphicFramePr>
          <p:nvPr>
            <p:extLst>
              <p:ext uri="{D42A27DB-BD31-4B8C-83A1-F6EECF244321}">
                <p14:modId xmlns:p14="http://schemas.microsoft.com/office/powerpoint/2010/main" val="3539438508"/>
              </p:ext>
            </p:extLst>
          </p:nvPr>
        </p:nvGraphicFramePr>
        <p:xfrm>
          <a:off x="539552" y="772374"/>
          <a:ext cx="7992887" cy="5392930"/>
        </p:xfrm>
        <a:graphic>
          <a:graphicData uri="http://schemas.openxmlformats.org/drawingml/2006/table">
            <a:tbl>
              <a:tblPr firstRow="1" firstCol="1" bandRow="1">
                <a:tableStyleId>{616DA210-FB5B-4158-B5E0-FEB733F419BA}</a:tableStyleId>
              </a:tblPr>
              <a:tblGrid>
                <a:gridCol w="1104708"/>
                <a:gridCol w="2859244"/>
                <a:gridCol w="4028935"/>
              </a:tblGrid>
              <a:tr h="294613">
                <a:tc>
                  <a:txBody>
                    <a:bodyPr/>
                    <a:lstStyle/>
                    <a:p>
                      <a:pPr>
                        <a:lnSpc>
                          <a:spcPct val="115000"/>
                        </a:lnSpc>
                        <a:spcAft>
                          <a:spcPts val="0"/>
                        </a:spcAft>
                      </a:pPr>
                      <a:r>
                        <a:rPr lang="en-GB" sz="1600" dirty="0">
                          <a:effectLst/>
                        </a:rPr>
                        <a:t>Media</a:t>
                      </a:r>
                      <a:endParaRPr lang="en-GB" sz="1600" dirty="0">
                        <a:effectLst/>
                        <a:latin typeface="Calibri"/>
                        <a:ea typeface="Calibri"/>
                        <a:cs typeface="Times New Roman"/>
                      </a:endParaRPr>
                    </a:p>
                  </a:txBody>
                  <a:tcPr marL="49888" marR="49888" marT="0" marB="0"/>
                </a:tc>
                <a:tc>
                  <a:txBody>
                    <a:bodyPr/>
                    <a:lstStyle/>
                    <a:p>
                      <a:pPr>
                        <a:lnSpc>
                          <a:spcPct val="115000"/>
                        </a:lnSpc>
                        <a:spcAft>
                          <a:spcPts val="0"/>
                        </a:spcAft>
                      </a:pPr>
                      <a:r>
                        <a:rPr lang="en-GB" sz="1600" dirty="0">
                          <a:effectLst/>
                        </a:rPr>
                        <a:t>Function</a:t>
                      </a:r>
                      <a:endParaRPr lang="en-GB" sz="1600" dirty="0">
                        <a:effectLst/>
                        <a:latin typeface="Calibri"/>
                        <a:ea typeface="Calibri"/>
                        <a:cs typeface="Times New Roman"/>
                      </a:endParaRPr>
                    </a:p>
                  </a:txBody>
                  <a:tcPr marL="49888" marR="49888" marT="0" marB="0"/>
                </a:tc>
                <a:tc>
                  <a:txBody>
                    <a:bodyPr/>
                    <a:lstStyle/>
                    <a:p>
                      <a:pPr>
                        <a:lnSpc>
                          <a:spcPct val="115000"/>
                        </a:lnSpc>
                        <a:spcAft>
                          <a:spcPts val="0"/>
                        </a:spcAft>
                      </a:pPr>
                      <a:r>
                        <a:rPr lang="en-GB" sz="1600" dirty="0">
                          <a:effectLst/>
                        </a:rPr>
                        <a:t>Media Description</a:t>
                      </a:r>
                      <a:endParaRPr lang="en-GB" sz="1600" dirty="0">
                        <a:effectLst/>
                        <a:latin typeface="Calibri"/>
                        <a:ea typeface="Calibri"/>
                        <a:cs typeface="Times New Roman"/>
                      </a:endParaRPr>
                    </a:p>
                  </a:txBody>
                  <a:tcPr marL="49888" marR="49888" marT="0" marB="0"/>
                </a:tc>
              </a:tr>
              <a:tr h="296132">
                <a:tc>
                  <a:txBody>
                    <a:bodyPr/>
                    <a:lstStyle/>
                    <a:p>
                      <a:pPr>
                        <a:lnSpc>
                          <a:spcPct val="115000"/>
                        </a:lnSpc>
                        <a:spcAft>
                          <a:spcPts val="0"/>
                        </a:spcAft>
                      </a:pPr>
                      <a:r>
                        <a:rPr lang="en-GB" sz="1200" dirty="0">
                          <a:effectLst/>
                        </a:rPr>
                        <a:t>MCV-77</a:t>
                      </a:r>
                      <a:endParaRPr lang="en-GB" sz="1200" dirty="0">
                        <a:effectLst/>
                        <a:latin typeface="Calibri"/>
                        <a:ea typeface="Calibri"/>
                        <a:cs typeface="Times New Roman"/>
                      </a:endParaRPr>
                    </a:p>
                  </a:txBody>
                  <a:tcPr marL="49888" marR="49888" marT="0" marB="0"/>
                </a:tc>
                <a:tc>
                  <a:txBody>
                    <a:bodyPr/>
                    <a:lstStyle/>
                    <a:p>
                      <a:pPr>
                        <a:lnSpc>
                          <a:spcPct val="115000"/>
                        </a:lnSpc>
                        <a:spcAft>
                          <a:spcPts val="0"/>
                        </a:spcAft>
                      </a:pPr>
                      <a:r>
                        <a:rPr lang="en-GB" sz="1200" dirty="0">
                          <a:effectLst/>
                        </a:rPr>
                        <a:t>Disinfection</a:t>
                      </a:r>
                      <a:endParaRPr lang="en-GB" sz="1200" dirty="0">
                        <a:effectLst/>
                        <a:latin typeface="Calibri"/>
                        <a:ea typeface="Calibri"/>
                        <a:cs typeface="Times New Roman"/>
                      </a:endParaRPr>
                    </a:p>
                  </a:txBody>
                  <a:tcPr marL="49888" marR="49888" marT="0" marB="0"/>
                </a:tc>
                <a:tc>
                  <a:txBody>
                    <a:bodyPr/>
                    <a:lstStyle/>
                    <a:p>
                      <a:pPr>
                        <a:lnSpc>
                          <a:spcPct val="115000"/>
                        </a:lnSpc>
                        <a:spcAft>
                          <a:spcPts val="0"/>
                        </a:spcAft>
                      </a:pPr>
                      <a:r>
                        <a:rPr lang="en-GB" sz="1200" dirty="0">
                          <a:effectLst/>
                        </a:rPr>
                        <a:t>iodinated strong base anion, SBA, exchange resin</a:t>
                      </a:r>
                      <a:endParaRPr lang="en-GB" sz="1200" dirty="0">
                        <a:effectLst/>
                        <a:latin typeface="Calibri"/>
                        <a:ea typeface="Calibri"/>
                        <a:cs typeface="Times New Roman"/>
                      </a:endParaRPr>
                    </a:p>
                  </a:txBody>
                  <a:tcPr marL="49888" marR="49888" marT="0" marB="0"/>
                </a:tc>
              </a:tr>
              <a:tr h="736421">
                <a:tc>
                  <a:txBody>
                    <a:bodyPr/>
                    <a:lstStyle/>
                    <a:p>
                      <a:pPr>
                        <a:lnSpc>
                          <a:spcPct val="115000"/>
                        </a:lnSpc>
                        <a:spcAft>
                          <a:spcPts val="0"/>
                        </a:spcAft>
                      </a:pPr>
                      <a:r>
                        <a:rPr lang="en-GB" sz="1200" dirty="0">
                          <a:effectLst/>
                        </a:rPr>
                        <a:t>IRN-150</a:t>
                      </a:r>
                      <a:endParaRPr lang="en-GB" sz="1200" dirty="0">
                        <a:effectLst/>
                        <a:latin typeface="Calibri"/>
                        <a:ea typeface="Calibri"/>
                        <a:cs typeface="Times New Roman"/>
                      </a:endParaRPr>
                    </a:p>
                  </a:txBody>
                  <a:tcPr marL="49888" marR="49888" marT="0" marB="0"/>
                </a:tc>
                <a:tc>
                  <a:txBody>
                    <a:bodyPr/>
                    <a:lstStyle/>
                    <a:p>
                      <a:pPr>
                        <a:lnSpc>
                          <a:spcPct val="115000"/>
                        </a:lnSpc>
                        <a:spcAft>
                          <a:spcPts val="0"/>
                        </a:spcAft>
                      </a:pPr>
                      <a:r>
                        <a:rPr lang="en-GB" sz="1200" dirty="0">
                          <a:effectLst/>
                        </a:rPr>
                        <a:t>Removal of </a:t>
                      </a:r>
                      <a:r>
                        <a:rPr lang="en-GB" sz="1200" dirty="0" smtClean="0">
                          <a:effectLst/>
                        </a:rPr>
                        <a:t>anions</a:t>
                      </a:r>
                      <a:r>
                        <a:rPr lang="en-GB" sz="1200" baseline="0" dirty="0" smtClean="0">
                          <a:effectLst/>
                        </a:rPr>
                        <a:t> </a:t>
                      </a:r>
                      <a:r>
                        <a:rPr lang="en-GB" sz="1200" dirty="0" smtClean="0">
                          <a:effectLst/>
                        </a:rPr>
                        <a:t>and </a:t>
                      </a:r>
                      <a:r>
                        <a:rPr lang="en-GB" sz="1200" dirty="0" err="1">
                          <a:effectLst/>
                        </a:rPr>
                        <a:t>cations</a:t>
                      </a:r>
                      <a:endParaRPr lang="en-GB" sz="1200" dirty="0">
                        <a:effectLst/>
                      </a:endParaRPr>
                    </a:p>
                    <a:p>
                      <a:pPr>
                        <a:lnSpc>
                          <a:spcPct val="115000"/>
                        </a:lnSpc>
                        <a:spcAft>
                          <a:spcPts val="0"/>
                        </a:spcAft>
                      </a:pPr>
                      <a:r>
                        <a:rPr lang="en-GB" sz="1200" dirty="0">
                          <a:effectLst/>
                        </a:rPr>
                        <a:t> </a:t>
                      </a:r>
                      <a:endParaRPr lang="en-GB" sz="1200" dirty="0">
                        <a:effectLst/>
                        <a:latin typeface="Calibri"/>
                        <a:ea typeface="Calibri"/>
                        <a:cs typeface="Times New Roman"/>
                      </a:endParaRPr>
                    </a:p>
                  </a:txBody>
                  <a:tcPr marL="49888" marR="49888" marT="0" marB="0"/>
                </a:tc>
                <a:tc>
                  <a:txBody>
                    <a:bodyPr/>
                    <a:lstStyle/>
                    <a:p>
                      <a:pPr>
                        <a:lnSpc>
                          <a:spcPct val="115000"/>
                        </a:lnSpc>
                        <a:spcAft>
                          <a:spcPts val="0"/>
                        </a:spcAft>
                      </a:pPr>
                      <a:r>
                        <a:rPr lang="en-GB" sz="1200" dirty="0">
                          <a:effectLst/>
                        </a:rPr>
                        <a:t>mixture of gel types strong </a:t>
                      </a:r>
                      <a:r>
                        <a:rPr lang="en-GB" sz="1200" dirty="0" smtClean="0">
                          <a:effectLst/>
                        </a:rPr>
                        <a:t>acid</a:t>
                      </a:r>
                      <a:r>
                        <a:rPr lang="en-GB" sz="1200" baseline="0" dirty="0" smtClean="0">
                          <a:effectLst/>
                        </a:rPr>
                        <a:t> </a:t>
                      </a:r>
                      <a:r>
                        <a:rPr lang="en-GB" sz="1200" dirty="0" err="1" smtClean="0">
                          <a:effectLst/>
                        </a:rPr>
                        <a:t>cation</a:t>
                      </a:r>
                      <a:r>
                        <a:rPr lang="en-GB" sz="1200" dirty="0" smtClean="0">
                          <a:effectLst/>
                        </a:rPr>
                        <a:t>, SAC</a:t>
                      </a:r>
                      <a:r>
                        <a:rPr lang="en-GB" sz="1200" dirty="0">
                          <a:effectLst/>
                        </a:rPr>
                        <a:t>, (IRN-77, H+ form) and SBA (</a:t>
                      </a:r>
                      <a:r>
                        <a:rPr lang="en-GB" sz="1200" dirty="0" smtClean="0">
                          <a:effectLst/>
                        </a:rPr>
                        <a:t>IRN</a:t>
                      </a:r>
                      <a:r>
                        <a:rPr lang="en-GB" sz="1200" baseline="0" dirty="0" smtClean="0">
                          <a:effectLst/>
                        </a:rPr>
                        <a:t> </a:t>
                      </a:r>
                      <a:r>
                        <a:rPr lang="en-GB" sz="1200" dirty="0" smtClean="0">
                          <a:effectLst/>
                        </a:rPr>
                        <a:t>78,OH- </a:t>
                      </a:r>
                      <a:r>
                        <a:rPr lang="en-GB" sz="1200" dirty="0">
                          <a:effectLst/>
                        </a:rPr>
                        <a:t>form)</a:t>
                      </a:r>
                    </a:p>
                    <a:p>
                      <a:pPr>
                        <a:lnSpc>
                          <a:spcPct val="115000"/>
                        </a:lnSpc>
                        <a:spcAft>
                          <a:spcPts val="0"/>
                        </a:spcAft>
                      </a:pPr>
                      <a:r>
                        <a:rPr lang="en-GB" sz="1200" dirty="0">
                          <a:effectLst/>
                        </a:rPr>
                        <a:t> </a:t>
                      </a:r>
                      <a:endParaRPr lang="en-GB" sz="1200" dirty="0">
                        <a:effectLst/>
                        <a:latin typeface="Calibri"/>
                        <a:ea typeface="Calibri"/>
                        <a:cs typeface="Times New Roman"/>
                      </a:endParaRPr>
                    </a:p>
                  </a:txBody>
                  <a:tcPr marL="49888" marR="49888" marT="0" marB="0"/>
                </a:tc>
              </a:tr>
              <a:tr h="648790">
                <a:tc>
                  <a:txBody>
                    <a:bodyPr/>
                    <a:lstStyle/>
                    <a:p>
                      <a:pPr>
                        <a:lnSpc>
                          <a:spcPct val="115000"/>
                        </a:lnSpc>
                        <a:spcAft>
                          <a:spcPts val="0"/>
                        </a:spcAft>
                      </a:pPr>
                      <a:r>
                        <a:rPr lang="en-GB" sz="1200">
                          <a:effectLst/>
                        </a:rPr>
                        <a:t>IRN-77</a:t>
                      </a:r>
                      <a:endParaRPr lang="en-GB" sz="1200">
                        <a:effectLst/>
                        <a:latin typeface="Calibri"/>
                        <a:ea typeface="Calibri"/>
                        <a:cs typeface="Times New Roman"/>
                      </a:endParaRPr>
                    </a:p>
                  </a:txBody>
                  <a:tcPr marL="49888" marR="49888" marT="0" marB="0"/>
                </a:tc>
                <a:tc>
                  <a:txBody>
                    <a:bodyPr/>
                    <a:lstStyle/>
                    <a:p>
                      <a:pPr>
                        <a:lnSpc>
                          <a:spcPct val="115000"/>
                        </a:lnSpc>
                        <a:spcAft>
                          <a:spcPts val="0"/>
                        </a:spcAft>
                      </a:pPr>
                      <a:r>
                        <a:rPr lang="en-GB" sz="1200">
                          <a:effectLst/>
                        </a:rPr>
                        <a:t>Removal of cations</a:t>
                      </a:r>
                      <a:endParaRPr lang="en-GB" sz="1200">
                        <a:effectLst/>
                        <a:latin typeface="Calibri"/>
                        <a:ea typeface="Calibri"/>
                        <a:cs typeface="Times New Roman"/>
                      </a:endParaRPr>
                    </a:p>
                  </a:txBody>
                  <a:tcPr marL="49888" marR="49888" marT="0" marB="0"/>
                </a:tc>
                <a:tc>
                  <a:txBody>
                    <a:bodyPr/>
                    <a:lstStyle/>
                    <a:p>
                      <a:pPr>
                        <a:lnSpc>
                          <a:spcPct val="115000"/>
                        </a:lnSpc>
                        <a:spcAft>
                          <a:spcPts val="0"/>
                        </a:spcAft>
                      </a:pPr>
                      <a:r>
                        <a:rPr lang="en-GB" sz="1200">
                          <a:effectLst/>
                        </a:rPr>
                        <a:t>SAC gel exchange resin in the H+ form</a:t>
                      </a:r>
                    </a:p>
                    <a:p>
                      <a:pPr>
                        <a:lnSpc>
                          <a:spcPct val="115000"/>
                        </a:lnSpc>
                        <a:spcAft>
                          <a:spcPts val="0"/>
                        </a:spcAft>
                      </a:pPr>
                      <a:r>
                        <a:rPr lang="en-GB" sz="1200">
                          <a:effectLst/>
                        </a:rPr>
                        <a:t> </a:t>
                      </a:r>
                      <a:endParaRPr lang="en-GB" sz="1200">
                        <a:effectLst/>
                        <a:latin typeface="Calibri"/>
                        <a:ea typeface="Calibri"/>
                        <a:cs typeface="Times New Roman"/>
                      </a:endParaRPr>
                    </a:p>
                  </a:txBody>
                  <a:tcPr marL="49888" marR="49888" marT="0" marB="0"/>
                </a:tc>
              </a:tr>
              <a:tr h="736421">
                <a:tc>
                  <a:txBody>
                    <a:bodyPr/>
                    <a:lstStyle/>
                    <a:p>
                      <a:pPr>
                        <a:lnSpc>
                          <a:spcPct val="115000"/>
                        </a:lnSpc>
                        <a:spcAft>
                          <a:spcPts val="0"/>
                        </a:spcAft>
                      </a:pPr>
                      <a:r>
                        <a:rPr lang="en-GB" sz="1200">
                          <a:effectLst/>
                        </a:rPr>
                        <a:t>IRA-68</a:t>
                      </a:r>
                      <a:endParaRPr lang="en-GB" sz="1200">
                        <a:effectLst/>
                        <a:latin typeface="Calibri"/>
                        <a:ea typeface="Calibri"/>
                        <a:cs typeface="Times New Roman"/>
                      </a:endParaRPr>
                    </a:p>
                  </a:txBody>
                  <a:tcPr marL="49888" marR="49888" marT="0" marB="0"/>
                </a:tc>
                <a:tc>
                  <a:txBody>
                    <a:bodyPr/>
                    <a:lstStyle/>
                    <a:p>
                      <a:pPr>
                        <a:lnSpc>
                          <a:spcPct val="115000"/>
                        </a:lnSpc>
                        <a:spcAft>
                          <a:spcPts val="0"/>
                        </a:spcAft>
                      </a:pPr>
                      <a:r>
                        <a:rPr lang="en-GB" sz="1200" dirty="0">
                          <a:effectLst/>
                        </a:rPr>
                        <a:t>Removal of </a:t>
                      </a:r>
                      <a:r>
                        <a:rPr lang="en-GB" sz="1200" dirty="0" smtClean="0">
                          <a:effectLst/>
                        </a:rPr>
                        <a:t>strong</a:t>
                      </a:r>
                      <a:r>
                        <a:rPr lang="en-GB" sz="1200" baseline="0" dirty="0" smtClean="0">
                          <a:effectLst/>
                        </a:rPr>
                        <a:t> </a:t>
                      </a:r>
                      <a:r>
                        <a:rPr lang="en-GB" sz="1200" dirty="0" smtClean="0">
                          <a:effectLst/>
                        </a:rPr>
                        <a:t>and </a:t>
                      </a:r>
                      <a:r>
                        <a:rPr lang="en-GB" sz="1200" dirty="0">
                          <a:effectLst/>
                        </a:rPr>
                        <a:t>weak acids</a:t>
                      </a:r>
                    </a:p>
                    <a:p>
                      <a:pPr>
                        <a:lnSpc>
                          <a:spcPct val="115000"/>
                        </a:lnSpc>
                        <a:spcAft>
                          <a:spcPts val="0"/>
                        </a:spcAft>
                      </a:pPr>
                      <a:r>
                        <a:rPr lang="en-GB" sz="1200" dirty="0">
                          <a:effectLst/>
                        </a:rPr>
                        <a:t> </a:t>
                      </a:r>
                      <a:endParaRPr lang="en-GB" sz="1200" dirty="0">
                        <a:effectLst/>
                        <a:latin typeface="Calibri"/>
                        <a:ea typeface="Calibri"/>
                        <a:cs typeface="Times New Roman"/>
                      </a:endParaRPr>
                    </a:p>
                  </a:txBody>
                  <a:tcPr marL="49888" marR="49888" marT="0" marB="0"/>
                </a:tc>
                <a:tc>
                  <a:txBody>
                    <a:bodyPr/>
                    <a:lstStyle/>
                    <a:p>
                      <a:pPr>
                        <a:lnSpc>
                          <a:spcPct val="115000"/>
                        </a:lnSpc>
                        <a:spcAft>
                          <a:spcPts val="0"/>
                        </a:spcAft>
                      </a:pPr>
                      <a:r>
                        <a:rPr lang="en-GB" sz="1200" dirty="0">
                          <a:effectLst/>
                        </a:rPr>
                        <a:t>weak base anion, WBA, gel exchange </a:t>
                      </a:r>
                      <a:r>
                        <a:rPr lang="en-GB" sz="1200" dirty="0" smtClean="0">
                          <a:effectLst/>
                        </a:rPr>
                        <a:t>resin</a:t>
                      </a:r>
                      <a:r>
                        <a:rPr lang="en-GB" sz="1200" baseline="0" dirty="0" smtClean="0">
                          <a:effectLst/>
                        </a:rPr>
                        <a:t> </a:t>
                      </a:r>
                      <a:r>
                        <a:rPr lang="en-GB" sz="1200" dirty="0" smtClean="0">
                          <a:effectLst/>
                        </a:rPr>
                        <a:t>in </a:t>
                      </a:r>
                      <a:r>
                        <a:rPr lang="en-GB" sz="1200" dirty="0">
                          <a:effectLst/>
                        </a:rPr>
                        <a:t>the free base form</a:t>
                      </a:r>
                    </a:p>
                    <a:p>
                      <a:pPr>
                        <a:lnSpc>
                          <a:spcPct val="115000"/>
                        </a:lnSpc>
                        <a:spcAft>
                          <a:spcPts val="0"/>
                        </a:spcAft>
                      </a:pPr>
                      <a:r>
                        <a:rPr lang="en-GB" sz="1200" dirty="0">
                          <a:effectLst/>
                        </a:rPr>
                        <a:t> </a:t>
                      </a:r>
                      <a:endParaRPr lang="en-GB" sz="1200" dirty="0">
                        <a:effectLst/>
                        <a:latin typeface="Calibri"/>
                        <a:ea typeface="Calibri"/>
                        <a:cs typeface="Times New Roman"/>
                      </a:endParaRPr>
                    </a:p>
                  </a:txBody>
                  <a:tcPr marL="49888" marR="49888" marT="0" marB="0"/>
                </a:tc>
              </a:tr>
              <a:tr h="486033">
                <a:tc>
                  <a:txBody>
                    <a:bodyPr/>
                    <a:lstStyle/>
                    <a:p>
                      <a:pPr>
                        <a:lnSpc>
                          <a:spcPct val="115000"/>
                        </a:lnSpc>
                        <a:spcAft>
                          <a:spcPts val="0"/>
                        </a:spcAft>
                      </a:pPr>
                      <a:r>
                        <a:rPr lang="en-GB" sz="1200" dirty="0">
                          <a:effectLst/>
                        </a:rPr>
                        <a:t>580-26</a:t>
                      </a:r>
                      <a:endParaRPr lang="en-GB" sz="1200" dirty="0">
                        <a:effectLst/>
                        <a:latin typeface="Calibri"/>
                        <a:ea typeface="Calibri"/>
                        <a:cs typeface="Times New Roman"/>
                      </a:endParaRPr>
                    </a:p>
                  </a:txBody>
                  <a:tcPr marL="49888" marR="49888" marT="0" marB="0"/>
                </a:tc>
                <a:tc>
                  <a:txBody>
                    <a:bodyPr/>
                    <a:lstStyle/>
                    <a:p>
                      <a:pPr>
                        <a:lnSpc>
                          <a:spcPct val="115000"/>
                        </a:lnSpc>
                        <a:spcAft>
                          <a:spcPts val="0"/>
                        </a:spcAft>
                      </a:pPr>
                      <a:r>
                        <a:rPr lang="en-GB" sz="1200" dirty="0">
                          <a:effectLst/>
                        </a:rPr>
                        <a:t>Removal </a:t>
                      </a:r>
                      <a:r>
                        <a:rPr lang="en-GB" sz="1200" dirty="0" smtClean="0">
                          <a:effectLst/>
                        </a:rPr>
                        <a:t>of</a:t>
                      </a:r>
                      <a:r>
                        <a:rPr lang="en-GB" sz="1200" baseline="0" dirty="0" smtClean="0">
                          <a:effectLst/>
                        </a:rPr>
                        <a:t> </a:t>
                      </a:r>
                      <a:r>
                        <a:rPr lang="en-GB" sz="1200" dirty="0" smtClean="0">
                          <a:effectLst/>
                        </a:rPr>
                        <a:t>nonpolar </a:t>
                      </a:r>
                      <a:r>
                        <a:rPr lang="en-GB" sz="1200" dirty="0">
                          <a:effectLst/>
                        </a:rPr>
                        <a:t>organics</a:t>
                      </a:r>
                    </a:p>
                    <a:p>
                      <a:pPr>
                        <a:lnSpc>
                          <a:spcPct val="115000"/>
                        </a:lnSpc>
                        <a:spcAft>
                          <a:spcPts val="0"/>
                        </a:spcAft>
                      </a:pPr>
                      <a:r>
                        <a:rPr lang="en-GB" sz="1200" dirty="0">
                          <a:effectLst/>
                        </a:rPr>
                        <a:t> </a:t>
                      </a:r>
                      <a:endParaRPr lang="en-GB" sz="1200" dirty="0">
                        <a:effectLst/>
                        <a:latin typeface="Calibri"/>
                        <a:ea typeface="Calibri"/>
                        <a:cs typeface="Times New Roman"/>
                      </a:endParaRPr>
                    </a:p>
                  </a:txBody>
                  <a:tcPr marL="49888" marR="49888" marT="0" marB="0"/>
                </a:tc>
                <a:tc>
                  <a:txBody>
                    <a:bodyPr/>
                    <a:lstStyle/>
                    <a:p>
                      <a:pPr>
                        <a:lnSpc>
                          <a:spcPct val="115000"/>
                        </a:lnSpc>
                        <a:spcAft>
                          <a:spcPts val="0"/>
                        </a:spcAft>
                      </a:pPr>
                      <a:r>
                        <a:rPr lang="en-GB" sz="1200">
                          <a:effectLst/>
                        </a:rPr>
                        <a:t>coconut-shell based activated carbon</a:t>
                      </a:r>
                    </a:p>
                    <a:p>
                      <a:pPr>
                        <a:lnSpc>
                          <a:spcPct val="115000"/>
                        </a:lnSpc>
                        <a:spcAft>
                          <a:spcPts val="0"/>
                        </a:spcAft>
                      </a:pPr>
                      <a:r>
                        <a:rPr lang="en-GB" sz="1200">
                          <a:effectLst/>
                        </a:rPr>
                        <a:t> </a:t>
                      </a:r>
                      <a:endParaRPr lang="en-GB" sz="1200">
                        <a:effectLst/>
                        <a:latin typeface="Calibri"/>
                        <a:ea typeface="Calibri"/>
                        <a:cs typeface="Times New Roman"/>
                      </a:endParaRPr>
                    </a:p>
                  </a:txBody>
                  <a:tcPr marL="49888" marR="49888" marT="0" marB="0"/>
                </a:tc>
              </a:tr>
              <a:tr h="486033">
                <a:tc>
                  <a:txBody>
                    <a:bodyPr/>
                    <a:lstStyle/>
                    <a:p>
                      <a:pPr>
                        <a:lnSpc>
                          <a:spcPct val="115000"/>
                        </a:lnSpc>
                        <a:spcAft>
                          <a:spcPts val="0"/>
                        </a:spcAft>
                      </a:pPr>
                      <a:r>
                        <a:rPr lang="en-GB" sz="1200">
                          <a:effectLst/>
                        </a:rPr>
                        <a:t>APA</a:t>
                      </a:r>
                      <a:endParaRPr lang="en-GB" sz="1200">
                        <a:effectLst/>
                        <a:latin typeface="Calibri"/>
                        <a:ea typeface="Calibri"/>
                        <a:cs typeface="Times New Roman"/>
                      </a:endParaRPr>
                    </a:p>
                  </a:txBody>
                  <a:tcPr marL="49888" marR="49888" marT="0" marB="0"/>
                </a:tc>
                <a:tc>
                  <a:txBody>
                    <a:bodyPr/>
                    <a:lstStyle/>
                    <a:p>
                      <a:pPr>
                        <a:lnSpc>
                          <a:spcPct val="115000"/>
                        </a:lnSpc>
                        <a:spcAft>
                          <a:spcPts val="0"/>
                        </a:spcAft>
                      </a:pPr>
                      <a:r>
                        <a:rPr lang="en-GB" sz="1200" dirty="0">
                          <a:effectLst/>
                        </a:rPr>
                        <a:t>Removal </a:t>
                      </a:r>
                      <a:r>
                        <a:rPr lang="en-GB" sz="1200" dirty="0" smtClean="0">
                          <a:effectLst/>
                        </a:rPr>
                        <a:t>of</a:t>
                      </a:r>
                      <a:r>
                        <a:rPr lang="en-GB" sz="1200" baseline="0" dirty="0" smtClean="0">
                          <a:effectLst/>
                        </a:rPr>
                        <a:t> </a:t>
                      </a:r>
                      <a:r>
                        <a:rPr lang="en-GB" sz="1200" dirty="0" smtClean="0">
                          <a:effectLst/>
                        </a:rPr>
                        <a:t>nonpolar </a:t>
                      </a:r>
                      <a:r>
                        <a:rPr lang="en-GB" sz="1200" dirty="0">
                          <a:effectLst/>
                        </a:rPr>
                        <a:t>organics</a:t>
                      </a:r>
                    </a:p>
                    <a:p>
                      <a:pPr>
                        <a:lnSpc>
                          <a:spcPct val="115000"/>
                        </a:lnSpc>
                        <a:spcAft>
                          <a:spcPts val="0"/>
                        </a:spcAft>
                      </a:pPr>
                      <a:r>
                        <a:rPr lang="en-GB" sz="1200" dirty="0">
                          <a:effectLst/>
                        </a:rPr>
                        <a:t> </a:t>
                      </a:r>
                      <a:endParaRPr lang="en-GB" sz="1200" dirty="0">
                        <a:effectLst/>
                        <a:latin typeface="Calibri"/>
                        <a:ea typeface="Calibri"/>
                        <a:cs typeface="Times New Roman"/>
                      </a:endParaRPr>
                    </a:p>
                  </a:txBody>
                  <a:tcPr marL="49888" marR="49888" marT="0" marB="0"/>
                </a:tc>
                <a:tc>
                  <a:txBody>
                    <a:bodyPr/>
                    <a:lstStyle/>
                    <a:p>
                      <a:pPr>
                        <a:lnSpc>
                          <a:spcPct val="115000"/>
                        </a:lnSpc>
                        <a:spcAft>
                          <a:spcPts val="0"/>
                        </a:spcAft>
                      </a:pPr>
                      <a:r>
                        <a:rPr lang="en-GB" sz="1200">
                          <a:effectLst/>
                        </a:rPr>
                        <a:t>bituminous-coal based activated carbon</a:t>
                      </a:r>
                    </a:p>
                    <a:p>
                      <a:pPr>
                        <a:lnSpc>
                          <a:spcPct val="115000"/>
                        </a:lnSpc>
                        <a:spcAft>
                          <a:spcPts val="0"/>
                        </a:spcAft>
                      </a:pPr>
                      <a:r>
                        <a:rPr lang="en-GB" sz="1200">
                          <a:effectLst/>
                        </a:rPr>
                        <a:t> </a:t>
                      </a:r>
                      <a:endParaRPr lang="en-GB" sz="1200">
                        <a:effectLst/>
                        <a:latin typeface="Calibri"/>
                        <a:ea typeface="Calibri"/>
                        <a:cs typeface="Times New Roman"/>
                      </a:endParaRPr>
                    </a:p>
                  </a:txBody>
                  <a:tcPr marL="49888" marR="49888" marT="0" marB="0"/>
                </a:tc>
              </a:tr>
              <a:tr h="486033">
                <a:tc>
                  <a:txBody>
                    <a:bodyPr/>
                    <a:lstStyle/>
                    <a:p>
                      <a:pPr>
                        <a:lnSpc>
                          <a:spcPct val="115000"/>
                        </a:lnSpc>
                        <a:spcAft>
                          <a:spcPts val="0"/>
                        </a:spcAft>
                      </a:pPr>
                      <a:r>
                        <a:rPr lang="en-GB" sz="1200">
                          <a:effectLst/>
                        </a:rPr>
                        <a:t>XAD-4</a:t>
                      </a:r>
                      <a:endParaRPr lang="en-GB" sz="1200">
                        <a:effectLst/>
                        <a:latin typeface="Calibri"/>
                        <a:ea typeface="Calibri"/>
                        <a:cs typeface="Times New Roman"/>
                      </a:endParaRPr>
                    </a:p>
                  </a:txBody>
                  <a:tcPr marL="49888" marR="49888" marT="0" marB="0"/>
                </a:tc>
                <a:tc>
                  <a:txBody>
                    <a:bodyPr/>
                    <a:lstStyle/>
                    <a:p>
                      <a:pPr>
                        <a:lnSpc>
                          <a:spcPct val="115000"/>
                        </a:lnSpc>
                        <a:spcAft>
                          <a:spcPts val="0"/>
                        </a:spcAft>
                      </a:pPr>
                      <a:r>
                        <a:rPr lang="en-GB" sz="1200" dirty="0">
                          <a:effectLst/>
                        </a:rPr>
                        <a:t>Removal </a:t>
                      </a:r>
                      <a:r>
                        <a:rPr lang="en-GB" sz="1200" dirty="0" smtClean="0">
                          <a:effectLst/>
                        </a:rPr>
                        <a:t>of</a:t>
                      </a:r>
                      <a:r>
                        <a:rPr lang="en-GB" sz="1200" baseline="0" dirty="0" smtClean="0">
                          <a:effectLst/>
                        </a:rPr>
                        <a:t> </a:t>
                      </a:r>
                      <a:r>
                        <a:rPr lang="en-GB" sz="1200" dirty="0" smtClean="0">
                          <a:effectLst/>
                        </a:rPr>
                        <a:t>nonpolar </a:t>
                      </a:r>
                      <a:r>
                        <a:rPr lang="en-GB" sz="1200" dirty="0">
                          <a:effectLst/>
                        </a:rPr>
                        <a:t>organics</a:t>
                      </a:r>
                    </a:p>
                    <a:p>
                      <a:pPr>
                        <a:lnSpc>
                          <a:spcPct val="115000"/>
                        </a:lnSpc>
                        <a:spcAft>
                          <a:spcPts val="0"/>
                        </a:spcAft>
                      </a:pPr>
                      <a:r>
                        <a:rPr lang="en-GB" sz="1200" dirty="0">
                          <a:effectLst/>
                        </a:rPr>
                        <a:t> </a:t>
                      </a:r>
                      <a:endParaRPr lang="en-GB" sz="1200" dirty="0">
                        <a:effectLst/>
                        <a:latin typeface="Calibri"/>
                        <a:ea typeface="Calibri"/>
                        <a:cs typeface="Times New Roman"/>
                      </a:endParaRPr>
                    </a:p>
                  </a:txBody>
                  <a:tcPr marL="49888" marR="49888" marT="0" marB="0"/>
                </a:tc>
                <a:tc>
                  <a:txBody>
                    <a:bodyPr/>
                    <a:lstStyle/>
                    <a:p>
                      <a:pPr>
                        <a:lnSpc>
                          <a:spcPct val="115000"/>
                        </a:lnSpc>
                        <a:spcAft>
                          <a:spcPts val="0"/>
                        </a:spcAft>
                      </a:pPr>
                      <a:r>
                        <a:rPr lang="en-GB" sz="1200">
                          <a:effectLst/>
                        </a:rPr>
                        <a:t>polymeric adsorbent</a:t>
                      </a:r>
                    </a:p>
                    <a:p>
                      <a:pPr>
                        <a:lnSpc>
                          <a:spcPct val="115000"/>
                        </a:lnSpc>
                        <a:spcAft>
                          <a:spcPts val="0"/>
                        </a:spcAft>
                      </a:pPr>
                      <a:r>
                        <a:rPr lang="en-GB" sz="1200">
                          <a:effectLst/>
                        </a:rPr>
                        <a:t> </a:t>
                      </a:r>
                      <a:endParaRPr lang="en-GB" sz="1200">
                        <a:effectLst/>
                        <a:latin typeface="Calibri"/>
                        <a:ea typeface="Calibri"/>
                        <a:cs typeface="Times New Roman"/>
                      </a:endParaRPr>
                    </a:p>
                  </a:txBody>
                  <a:tcPr marL="49888" marR="49888" marT="0" marB="0"/>
                </a:tc>
              </a:tr>
              <a:tr h="736421">
                <a:tc>
                  <a:txBody>
                    <a:bodyPr/>
                    <a:lstStyle/>
                    <a:p>
                      <a:pPr>
                        <a:lnSpc>
                          <a:spcPct val="115000"/>
                        </a:lnSpc>
                        <a:spcAft>
                          <a:spcPts val="0"/>
                        </a:spcAft>
                      </a:pPr>
                      <a:r>
                        <a:rPr lang="en-GB" sz="1200">
                          <a:effectLst/>
                        </a:rPr>
                        <a:t>IRN-150</a:t>
                      </a:r>
                      <a:endParaRPr lang="en-GB" sz="1200">
                        <a:effectLst/>
                        <a:latin typeface="Calibri"/>
                        <a:ea typeface="Calibri"/>
                        <a:cs typeface="Times New Roman"/>
                      </a:endParaRPr>
                    </a:p>
                  </a:txBody>
                  <a:tcPr marL="49888" marR="49888" marT="0" marB="0"/>
                </a:tc>
                <a:tc>
                  <a:txBody>
                    <a:bodyPr/>
                    <a:lstStyle/>
                    <a:p>
                      <a:pPr>
                        <a:lnSpc>
                          <a:spcPct val="115000"/>
                        </a:lnSpc>
                        <a:spcAft>
                          <a:spcPts val="0"/>
                        </a:spcAft>
                      </a:pPr>
                      <a:r>
                        <a:rPr lang="en-GB" sz="1200" dirty="0">
                          <a:effectLst/>
                        </a:rPr>
                        <a:t>Removal of </a:t>
                      </a:r>
                      <a:r>
                        <a:rPr lang="en-GB" sz="1200" dirty="0" smtClean="0">
                          <a:effectLst/>
                        </a:rPr>
                        <a:t>anions</a:t>
                      </a:r>
                      <a:r>
                        <a:rPr lang="en-GB" sz="1200" baseline="0" dirty="0" smtClean="0">
                          <a:effectLst/>
                        </a:rPr>
                        <a:t> </a:t>
                      </a:r>
                      <a:r>
                        <a:rPr lang="en-GB" sz="1200" dirty="0" smtClean="0">
                          <a:effectLst/>
                        </a:rPr>
                        <a:t>and </a:t>
                      </a:r>
                      <a:r>
                        <a:rPr lang="en-GB" sz="1200" dirty="0" err="1">
                          <a:effectLst/>
                        </a:rPr>
                        <a:t>cations</a:t>
                      </a:r>
                      <a:endParaRPr lang="en-GB" sz="1200" dirty="0">
                        <a:effectLst/>
                      </a:endParaRPr>
                    </a:p>
                    <a:p>
                      <a:pPr>
                        <a:lnSpc>
                          <a:spcPct val="115000"/>
                        </a:lnSpc>
                        <a:spcAft>
                          <a:spcPts val="0"/>
                        </a:spcAft>
                      </a:pPr>
                      <a:r>
                        <a:rPr lang="en-GB" sz="1200" dirty="0">
                          <a:effectLst/>
                        </a:rPr>
                        <a:t> </a:t>
                      </a:r>
                      <a:endParaRPr lang="en-GB" sz="1200" dirty="0">
                        <a:effectLst/>
                        <a:latin typeface="Calibri"/>
                        <a:ea typeface="Calibri"/>
                        <a:cs typeface="Times New Roman"/>
                      </a:endParaRPr>
                    </a:p>
                  </a:txBody>
                  <a:tcPr marL="49888" marR="49888" marT="0" marB="0"/>
                </a:tc>
                <a:tc>
                  <a:txBody>
                    <a:bodyPr/>
                    <a:lstStyle/>
                    <a:p>
                      <a:pPr>
                        <a:lnSpc>
                          <a:spcPct val="115000"/>
                        </a:lnSpc>
                        <a:spcAft>
                          <a:spcPts val="0"/>
                        </a:spcAft>
                      </a:pPr>
                      <a:r>
                        <a:rPr lang="en-GB" sz="1200" dirty="0">
                          <a:effectLst/>
                        </a:rPr>
                        <a:t>mixture of gel types SAC (IRN-77 , H+ </a:t>
                      </a:r>
                      <a:r>
                        <a:rPr lang="en-GB" sz="1200" dirty="0" smtClean="0">
                          <a:effectLst/>
                        </a:rPr>
                        <a:t>form)</a:t>
                      </a:r>
                      <a:r>
                        <a:rPr lang="en-GB" sz="1200" baseline="0" dirty="0" smtClean="0">
                          <a:effectLst/>
                        </a:rPr>
                        <a:t> </a:t>
                      </a:r>
                      <a:r>
                        <a:rPr lang="en-GB" sz="1200" dirty="0" smtClean="0">
                          <a:effectLst/>
                        </a:rPr>
                        <a:t>and </a:t>
                      </a:r>
                      <a:r>
                        <a:rPr lang="en-GB" sz="1200" dirty="0">
                          <a:effectLst/>
                        </a:rPr>
                        <a:t>SBA (IRN-78, OH- form)</a:t>
                      </a:r>
                    </a:p>
                    <a:p>
                      <a:pPr>
                        <a:lnSpc>
                          <a:spcPct val="115000"/>
                        </a:lnSpc>
                        <a:spcAft>
                          <a:spcPts val="0"/>
                        </a:spcAft>
                      </a:pPr>
                      <a:r>
                        <a:rPr lang="en-GB" sz="1200" dirty="0">
                          <a:effectLst/>
                        </a:rPr>
                        <a:t> </a:t>
                      </a:r>
                      <a:endParaRPr lang="en-GB" sz="1200" dirty="0">
                        <a:effectLst/>
                        <a:latin typeface="Calibri"/>
                        <a:ea typeface="Calibri"/>
                        <a:cs typeface="Times New Roman"/>
                      </a:endParaRPr>
                    </a:p>
                  </a:txBody>
                  <a:tcPr marL="49888" marR="49888" marT="0" marB="0"/>
                </a:tc>
              </a:tr>
              <a:tr h="486033">
                <a:tc>
                  <a:txBody>
                    <a:bodyPr/>
                    <a:lstStyle/>
                    <a:p>
                      <a:pPr>
                        <a:lnSpc>
                          <a:spcPct val="115000"/>
                        </a:lnSpc>
                        <a:spcAft>
                          <a:spcPts val="0"/>
                        </a:spcAft>
                      </a:pPr>
                      <a:r>
                        <a:rPr lang="en-GB" sz="1200">
                          <a:effectLst/>
                        </a:rPr>
                        <a:t>IRN-77</a:t>
                      </a:r>
                      <a:endParaRPr lang="en-GB" sz="1200">
                        <a:effectLst/>
                        <a:latin typeface="Calibri"/>
                        <a:ea typeface="Calibri"/>
                        <a:cs typeface="Times New Roman"/>
                      </a:endParaRPr>
                    </a:p>
                  </a:txBody>
                  <a:tcPr marL="49888" marR="49888" marT="0" marB="0"/>
                </a:tc>
                <a:tc>
                  <a:txBody>
                    <a:bodyPr/>
                    <a:lstStyle/>
                    <a:p>
                      <a:pPr>
                        <a:lnSpc>
                          <a:spcPct val="115000"/>
                        </a:lnSpc>
                        <a:spcAft>
                          <a:spcPts val="0"/>
                        </a:spcAft>
                      </a:pPr>
                      <a:r>
                        <a:rPr lang="en-GB" sz="1200">
                          <a:effectLst/>
                        </a:rPr>
                        <a:t>Removal of cations SAC</a:t>
                      </a:r>
                      <a:endParaRPr lang="en-GB" sz="1200">
                        <a:effectLst/>
                        <a:latin typeface="Calibri"/>
                        <a:ea typeface="Calibri"/>
                        <a:cs typeface="Times New Roman"/>
                      </a:endParaRPr>
                    </a:p>
                  </a:txBody>
                  <a:tcPr marL="49888" marR="49888" marT="0" marB="0"/>
                </a:tc>
                <a:tc>
                  <a:txBody>
                    <a:bodyPr/>
                    <a:lstStyle/>
                    <a:p>
                      <a:pPr>
                        <a:lnSpc>
                          <a:spcPct val="115000"/>
                        </a:lnSpc>
                        <a:spcAft>
                          <a:spcPts val="0"/>
                        </a:spcAft>
                      </a:pPr>
                      <a:r>
                        <a:rPr lang="en-GB" sz="1200" dirty="0">
                          <a:effectLst/>
                        </a:rPr>
                        <a:t>gel exchange resin in the H+ form</a:t>
                      </a:r>
                    </a:p>
                    <a:p>
                      <a:pPr>
                        <a:lnSpc>
                          <a:spcPct val="115000"/>
                        </a:lnSpc>
                        <a:spcAft>
                          <a:spcPts val="0"/>
                        </a:spcAft>
                      </a:pPr>
                      <a:r>
                        <a:rPr lang="en-GB" sz="1200" dirty="0">
                          <a:effectLst/>
                        </a:rPr>
                        <a:t> </a:t>
                      </a:r>
                      <a:endParaRPr lang="en-GB" sz="1200" dirty="0">
                        <a:effectLst/>
                        <a:latin typeface="Calibri"/>
                        <a:ea typeface="Calibri"/>
                        <a:cs typeface="Times New Roman"/>
                      </a:endParaRPr>
                    </a:p>
                  </a:txBody>
                  <a:tcPr marL="49888" marR="49888" marT="0" marB="0"/>
                </a:tc>
              </a:tr>
            </a:tbl>
          </a:graphicData>
        </a:graphic>
      </p:graphicFrame>
      <p:sp>
        <p:nvSpPr>
          <p:cNvPr id="22" name="TextBox 21"/>
          <p:cNvSpPr txBox="1"/>
          <p:nvPr/>
        </p:nvSpPr>
        <p:spPr>
          <a:xfrm>
            <a:off x="3923928" y="6453336"/>
            <a:ext cx="5256584" cy="276999"/>
          </a:xfrm>
          <a:prstGeom prst="rect">
            <a:avLst/>
          </a:prstGeom>
          <a:noFill/>
        </p:spPr>
        <p:txBody>
          <a:bodyPr wrap="square" rtlCol="0">
            <a:spAutoFit/>
          </a:bodyPr>
          <a:lstStyle/>
          <a:p>
            <a:r>
              <a:rPr lang="en-GB" sz="1200" dirty="0" smtClean="0"/>
              <a:t>Ref. David Robert </a:t>
            </a:r>
            <a:r>
              <a:rPr lang="en-GB" sz="1200" dirty="0" err="1" smtClean="0"/>
              <a:t>Hokanson</a:t>
            </a:r>
            <a:r>
              <a:rPr lang="en-GB" sz="1200" dirty="0" smtClean="0"/>
              <a:t>, </a:t>
            </a:r>
            <a:r>
              <a:rPr lang="en-GB" sz="1200" b="1" dirty="0"/>
              <a:t>MICHIGAN TECHNOLOGICAL UNIVERSITY</a:t>
            </a:r>
            <a:endParaRPr lang="en-GB" sz="1200" dirty="0"/>
          </a:p>
        </p:txBody>
      </p:sp>
    </p:spTree>
    <p:extLst>
      <p:ext uri="{BB962C8B-B14F-4D97-AF65-F5344CB8AC3E}">
        <p14:creationId xmlns:p14="http://schemas.microsoft.com/office/powerpoint/2010/main" val="231350449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US" sz="2400" b="1" dirty="0" smtClean="0"/>
              <a:t>Aqueous Catalytic Oxidation Reactor</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9" name="Content Placeholder 2"/>
          <p:cNvSpPr txBox="1">
            <a:spLocks/>
          </p:cNvSpPr>
          <p:nvPr/>
        </p:nvSpPr>
        <p:spPr>
          <a:xfrm>
            <a:off x="329515"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r>
              <a:rPr lang="en-GB" sz="2000" dirty="0"/>
              <a:t>Used as an effective post-treatment  technology for the removal of low molecular weight polar (but non-ionic) organics which are not removed by sorption in the </a:t>
            </a:r>
            <a:r>
              <a:rPr lang="en-GB" sz="2000" dirty="0" err="1"/>
              <a:t>multifiltration</a:t>
            </a:r>
            <a:r>
              <a:rPr lang="en-GB" sz="2000" dirty="0"/>
              <a:t> (MF) train. </a:t>
            </a:r>
          </a:p>
          <a:p>
            <a:pPr marL="457200" indent="-457200"/>
            <a:r>
              <a:rPr lang="en-GB" sz="2000" dirty="0"/>
              <a:t>Typical contaminants of this kind are ethanol, methanol, isopropanol, acetone, and urea</a:t>
            </a:r>
          </a:p>
        </p:txBody>
      </p:sp>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3789040"/>
            <a:ext cx="5112567" cy="2846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940516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US" sz="2400" b="1" dirty="0" smtClean="0"/>
              <a:t>Aqueous Catalytic Oxidation Reactor</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9" name="Content Placeholder 2"/>
          <p:cNvSpPr txBox="1">
            <a:spLocks/>
          </p:cNvSpPr>
          <p:nvPr/>
        </p:nvSpPr>
        <p:spPr>
          <a:xfrm>
            <a:off x="329515"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800" dirty="0"/>
              <a:t>Design:</a:t>
            </a:r>
          </a:p>
          <a:p>
            <a:r>
              <a:rPr lang="en-GB" sz="1800" dirty="0"/>
              <a:t>The reactor operating pressure is determined primarily by the requirement to maintain water in the liquid phase</a:t>
            </a:r>
          </a:p>
          <a:p>
            <a:r>
              <a:rPr lang="en-GB" sz="1800" dirty="0"/>
              <a:t>The ISS uses a VRA which is co-current bubble column which uses gas phase oxygen as the oxidant over a catalyst</a:t>
            </a:r>
          </a:p>
          <a:p>
            <a:r>
              <a:rPr lang="en-GB" sz="1800" dirty="0"/>
              <a:t>Catalyst consists of a noble metal on an alumina substrate</a:t>
            </a:r>
          </a:p>
          <a:p>
            <a:r>
              <a:rPr lang="en-GB" sz="1800" dirty="0"/>
              <a:t>For design assume plug flow reactor</a:t>
            </a:r>
          </a:p>
        </p:txBody>
      </p:sp>
      <p:pic>
        <p:nvPicPr>
          <p:cNvPr id="2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4207718"/>
            <a:ext cx="4095750" cy="253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158526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US" sz="2400" b="1" dirty="0" smtClean="0"/>
              <a:t>Ion Exchange Bed</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9" name="Content Placeholder 2"/>
          <p:cNvSpPr txBox="1">
            <a:spLocks/>
          </p:cNvSpPr>
          <p:nvPr/>
        </p:nvSpPr>
        <p:spPr>
          <a:xfrm>
            <a:off x="329515"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400" dirty="0"/>
              <a:t>Removes dissolved products of oxidation exiting the reactor </a:t>
            </a:r>
          </a:p>
          <a:p>
            <a:r>
              <a:rPr lang="en-GB" sz="2400" dirty="0"/>
              <a:t>Including both organic &amp; inorganic compounds</a:t>
            </a:r>
          </a:p>
          <a:p>
            <a:r>
              <a:rPr lang="en-GB" sz="2400" dirty="0"/>
              <a:t>Organic Anion exchanged bed contains a synthetic resin, often styrene based with a capacity of 10-12 kg/ft</a:t>
            </a:r>
            <a:r>
              <a:rPr lang="en-GB" sz="2400" baseline="30000" dirty="0"/>
              <a:t>3</a:t>
            </a:r>
            <a:r>
              <a:rPr lang="en-GB" sz="2400" dirty="0"/>
              <a:t>*</a:t>
            </a:r>
          </a:p>
        </p:txBody>
      </p:sp>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5526" y="4149080"/>
            <a:ext cx="6662858"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4984987" y="5949280"/>
            <a:ext cx="3691469" cy="369332"/>
          </a:xfrm>
          <a:prstGeom prst="rect">
            <a:avLst/>
          </a:prstGeom>
          <a:noFill/>
        </p:spPr>
        <p:txBody>
          <a:bodyPr wrap="square" rtlCol="0">
            <a:spAutoFit/>
          </a:bodyPr>
          <a:lstStyle/>
          <a:p>
            <a:r>
              <a:rPr lang="en-GB" dirty="0" smtClean="0"/>
              <a:t>(*Nalco Chemical Company, 1998)</a:t>
            </a:r>
            <a:endParaRPr lang="en-GB" dirty="0"/>
          </a:p>
        </p:txBody>
      </p:sp>
    </p:spTree>
    <p:extLst>
      <p:ext uri="{BB962C8B-B14F-4D97-AF65-F5344CB8AC3E}">
        <p14:creationId xmlns:p14="http://schemas.microsoft.com/office/powerpoint/2010/main" val="231907116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US" sz="2400" b="1" dirty="0" smtClean="0"/>
              <a:t>New Proposed System</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9" name="Content Placeholder 2"/>
          <p:cNvSpPr txBox="1">
            <a:spLocks/>
          </p:cNvSpPr>
          <p:nvPr/>
        </p:nvSpPr>
        <p:spPr>
          <a:xfrm>
            <a:off x="329515"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400" dirty="0" smtClean="0"/>
              <a:t>Aim to remove volatile organic compounds (VOC) from the cabin air via catalytic oxidation prior to absorption in the aqueous phase</a:t>
            </a:r>
          </a:p>
          <a:p>
            <a:r>
              <a:rPr lang="en-GB" sz="2400" dirty="0" smtClean="0"/>
              <a:t>This reduces the load on the Ion exchange bed. Oxidation kinetics indicate this is more efficient.</a:t>
            </a:r>
          </a:p>
          <a:p>
            <a:r>
              <a:rPr lang="en-GB" sz="2400" dirty="0" smtClean="0"/>
              <a:t>Second, vapour compression distillation (VCD) technology processes the condensate and hygiene waste streams in addition to the urine waste stream</a:t>
            </a:r>
            <a:endParaRPr lang="en-GB" sz="2400" dirty="0"/>
          </a:p>
        </p:txBody>
      </p:sp>
    </p:spTree>
    <p:extLst>
      <p:ext uri="{BB962C8B-B14F-4D97-AF65-F5344CB8AC3E}">
        <p14:creationId xmlns:p14="http://schemas.microsoft.com/office/powerpoint/2010/main" val="117885822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1. Design </a:t>
            </a:r>
          </a:p>
          <a:p>
            <a:r>
              <a:rPr lang="en-GB" sz="1200" b="1" dirty="0" smtClean="0">
                <a:latin typeface="Arial" pitchFamily="34" charset="0"/>
                <a:cs typeface="Arial" pitchFamily="34" charset="0"/>
              </a:rPr>
              <a:t>objectives</a:t>
            </a:r>
            <a:endParaRPr lang="en-GB" sz="1200" b="1" dirty="0">
              <a:latin typeface="Arial" pitchFamily="34" charset="0"/>
              <a:cs typeface="Arial" pitchFamily="34" charset="0"/>
            </a:endParaRPr>
          </a:p>
        </p:txBody>
      </p:sp>
      <p:sp>
        <p:nvSpPr>
          <p:cNvPr id="4" name="TextBox 3"/>
          <p:cNvSpPr txBox="1"/>
          <p:nvPr/>
        </p:nvSpPr>
        <p:spPr>
          <a:xfrm>
            <a:off x="197260" y="836712"/>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Design Brief</a:t>
            </a:r>
            <a:endParaRPr lang="en-GB" sz="2400" b="1" dirty="0">
              <a:latin typeface="Arial" pitchFamily="34" charset="0"/>
              <a:cs typeface="Arial" pitchFamily="34" charset="0"/>
            </a:endParaRPr>
          </a:p>
        </p:txBody>
      </p:sp>
      <p:sp>
        <p:nvSpPr>
          <p:cNvPr id="10" name="TextBox 9"/>
          <p:cNvSpPr txBox="1"/>
          <p:nvPr/>
        </p:nvSpPr>
        <p:spPr>
          <a:xfrm>
            <a:off x="825281" y="1412776"/>
            <a:ext cx="7995191" cy="5078313"/>
          </a:xfrm>
          <a:prstGeom prst="rect">
            <a:avLst/>
          </a:prstGeom>
          <a:noFill/>
        </p:spPr>
        <p:txBody>
          <a:bodyPr wrap="square" rtlCol="0">
            <a:spAutoFit/>
          </a:bodyPr>
          <a:lstStyle/>
          <a:p>
            <a:r>
              <a:rPr lang="en-GB" dirty="0">
                <a:latin typeface="Arial" pitchFamily="34" charset="0"/>
                <a:cs typeface="Arial" pitchFamily="34" charset="0"/>
              </a:rPr>
              <a:t>Your consulting company has been hired by the Mars Exploration Consortium, represented by </a:t>
            </a:r>
            <a:r>
              <a:rPr lang="en-GB" dirty="0" err="1">
                <a:latin typeface="Arial" pitchFamily="34" charset="0"/>
                <a:cs typeface="Arial" pitchFamily="34" charset="0"/>
              </a:rPr>
              <a:t>Drs.</a:t>
            </a:r>
            <a:r>
              <a:rPr lang="en-GB" dirty="0">
                <a:latin typeface="Arial" pitchFamily="34" charset="0"/>
                <a:cs typeface="Arial" pitchFamily="34" charset="0"/>
              </a:rPr>
              <a:t> </a:t>
            </a:r>
            <a:r>
              <a:rPr lang="en-GB" dirty="0" err="1">
                <a:latin typeface="Arial" pitchFamily="34" charset="0"/>
                <a:cs typeface="Arial" pitchFamily="34" charset="0"/>
              </a:rPr>
              <a:t>Sarkisov</a:t>
            </a:r>
            <a:r>
              <a:rPr lang="en-GB" dirty="0">
                <a:latin typeface="Arial" pitchFamily="34" charset="0"/>
                <a:cs typeface="Arial" pitchFamily="34" charset="0"/>
              </a:rPr>
              <a:t> and </a:t>
            </a:r>
            <a:r>
              <a:rPr lang="en-GB" dirty="0" err="1">
                <a:latin typeface="Arial" pitchFamily="34" charset="0"/>
                <a:cs typeface="Arial" pitchFamily="34" charset="0"/>
              </a:rPr>
              <a:t>Valluri</a:t>
            </a:r>
            <a:r>
              <a:rPr lang="en-GB" dirty="0">
                <a:latin typeface="Arial" pitchFamily="34" charset="0"/>
                <a:cs typeface="Arial" pitchFamily="34" charset="0"/>
              </a:rPr>
              <a:t>. The objective of the consortium is to build a space station on Mars, capable of a continuous support of a 10 member crew.</a:t>
            </a:r>
            <a:br>
              <a:rPr lang="en-GB" dirty="0">
                <a:latin typeface="Arial" pitchFamily="34" charset="0"/>
                <a:cs typeface="Arial" pitchFamily="34" charset="0"/>
              </a:rPr>
            </a:br>
            <a:r>
              <a:rPr lang="en-GB" dirty="0">
                <a:latin typeface="Arial" pitchFamily="34" charset="0"/>
                <a:cs typeface="Arial" pitchFamily="34" charset="0"/>
              </a:rPr>
              <a:t/>
            </a:r>
            <a:br>
              <a:rPr lang="en-GB" dirty="0">
                <a:latin typeface="Arial" pitchFamily="34" charset="0"/>
                <a:cs typeface="Arial" pitchFamily="34" charset="0"/>
              </a:rPr>
            </a:br>
            <a:r>
              <a:rPr lang="en-GB" dirty="0">
                <a:latin typeface="Arial" pitchFamily="34" charset="0"/>
                <a:cs typeface="Arial" pitchFamily="34" charset="0"/>
              </a:rPr>
              <a:t>It has been planned that a re-supply mission should return to Mars every 18 months, with the main resources re-supplied being water, oxygen and food. With the current cost of the re-supplement estimated at £1 M/kg, there is a clear need for intensive onsite recycling of the resources, including water, air and waste. Your company has been hired to develop an integrated recycling solution, with an objective to minimize the weight of the re-supplement cargo.</a:t>
            </a:r>
            <a:br>
              <a:rPr lang="en-GB" dirty="0">
                <a:latin typeface="Arial" pitchFamily="34" charset="0"/>
                <a:cs typeface="Arial" pitchFamily="34" charset="0"/>
              </a:rPr>
            </a:br>
            <a:r>
              <a:rPr lang="en-GB" dirty="0">
                <a:latin typeface="Arial" pitchFamily="34" charset="0"/>
                <a:cs typeface="Arial" pitchFamily="34" charset="0"/>
              </a:rPr>
              <a:t/>
            </a:r>
            <a:br>
              <a:rPr lang="en-GB" dirty="0">
                <a:latin typeface="Arial" pitchFamily="34" charset="0"/>
                <a:cs typeface="Arial" pitchFamily="34" charset="0"/>
              </a:rPr>
            </a:br>
            <a:r>
              <a:rPr lang="en-GB" dirty="0">
                <a:latin typeface="Arial" pitchFamily="34" charset="0"/>
                <a:cs typeface="Arial" pitchFamily="34" charset="0"/>
              </a:rPr>
              <a:t>Other technologies that should be explored along with the recycling, include collection and purification of water on Mars and local production of food stock (high protein vegetables </a:t>
            </a:r>
            <a:r>
              <a:rPr lang="en-GB" dirty="0" err="1">
                <a:latin typeface="Arial" pitchFamily="34" charset="0"/>
                <a:cs typeface="Arial" pitchFamily="34" charset="0"/>
              </a:rPr>
              <a:t>etc</a:t>
            </a:r>
            <a:r>
              <a:rPr lang="en-GB" dirty="0">
                <a:latin typeface="Arial" pitchFamily="34" charset="0"/>
                <a:cs typeface="Arial" pitchFamily="34" charset="0"/>
              </a:rPr>
              <a:t>).</a:t>
            </a:r>
            <a:br>
              <a:rPr lang="en-GB" dirty="0">
                <a:latin typeface="Arial" pitchFamily="34" charset="0"/>
                <a:cs typeface="Arial" pitchFamily="34" charset="0"/>
              </a:rPr>
            </a:br>
            <a:r>
              <a:rPr lang="en-GB" dirty="0">
                <a:latin typeface="Arial" pitchFamily="34" charset="0"/>
                <a:cs typeface="Arial" pitchFamily="34" charset="0"/>
              </a:rPr>
              <a:t/>
            </a:r>
            <a:br>
              <a:rPr lang="en-GB" dirty="0">
                <a:latin typeface="Arial" pitchFamily="34" charset="0"/>
                <a:cs typeface="Arial" pitchFamily="34" charset="0"/>
              </a:rPr>
            </a:br>
            <a:r>
              <a:rPr lang="en-GB" dirty="0">
                <a:latin typeface="Arial" pitchFamily="34" charset="0"/>
                <a:cs typeface="Arial" pitchFamily="34" charset="0"/>
              </a:rPr>
              <a:t>The primary source of energy for the Martial station will be provided by a nuclear reactor with up to 50 </a:t>
            </a:r>
            <a:r>
              <a:rPr lang="en-GB" dirty="0" err="1">
                <a:latin typeface="Arial" pitchFamily="34" charset="0"/>
                <a:cs typeface="Arial" pitchFamily="34" charset="0"/>
              </a:rPr>
              <a:t>MWe</a:t>
            </a:r>
            <a:r>
              <a:rPr lang="en-GB" dirty="0">
                <a:latin typeface="Arial" pitchFamily="34" charset="0"/>
                <a:cs typeface="Arial" pitchFamily="34" charset="0"/>
              </a:rPr>
              <a:t> capacity.</a:t>
            </a:r>
          </a:p>
        </p:txBody>
      </p:sp>
    </p:spTree>
    <p:extLst>
      <p:ext uri="{BB962C8B-B14F-4D97-AF65-F5344CB8AC3E}">
        <p14:creationId xmlns:p14="http://schemas.microsoft.com/office/powerpoint/2010/main" val="36544495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US" sz="2400" b="1" dirty="0" smtClean="0"/>
              <a:t>New Proposed System</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9" name="Content Placeholder 2"/>
          <p:cNvSpPr txBox="1">
            <a:spLocks/>
          </p:cNvSpPr>
          <p:nvPr/>
        </p:nvSpPr>
        <p:spPr>
          <a:xfrm>
            <a:off x="329515" y="1772816"/>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400" dirty="0"/>
              <a:t>Experimental evidence (Carter et al.,2008) shows this system can effectively reduce the Total Organic Compounds (TOC) to ‘safe levels’:</a:t>
            </a:r>
          </a:p>
        </p:txBody>
      </p:sp>
      <p:pic>
        <p:nvPicPr>
          <p:cNvPr id="2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3111623"/>
            <a:ext cx="6632029" cy="352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7092280" y="4872204"/>
            <a:ext cx="1656184" cy="1200329"/>
          </a:xfrm>
          <a:prstGeom prst="rect">
            <a:avLst/>
          </a:prstGeom>
          <a:noFill/>
        </p:spPr>
        <p:txBody>
          <a:bodyPr wrap="square" rtlCol="0">
            <a:spAutoFit/>
          </a:bodyPr>
          <a:lstStyle/>
          <a:p>
            <a:r>
              <a:rPr lang="en-GB" dirty="0" smtClean="0"/>
              <a:t>TOC removal by organic reactor</a:t>
            </a:r>
          </a:p>
          <a:p>
            <a:r>
              <a:rPr lang="en-GB" dirty="0" smtClean="0"/>
              <a:t>Carter, et al., 2008)</a:t>
            </a:r>
            <a:endParaRPr lang="en-GB" dirty="0"/>
          </a:p>
        </p:txBody>
      </p:sp>
    </p:spTree>
    <p:extLst>
      <p:ext uri="{BB962C8B-B14F-4D97-AF65-F5344CB8AC3E}">
        <p14:creationId xmlns:p14="http://schemas.microsoft.com/office/powerpoint/2010/main" val="35458145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77686" y="965919"/>
            <a:ext cx="8712968" cy="461665"/>
          </a:xfrm>
          <a:prstGeom prst="rect">
            <a:avLst/>
          </a:prstGeom>
          <a:noFill/>
        </p:spPr>
        <p:txBody>
          <a:bodyPr wrap="square" rtlCol="0">
            <a:spAutoFit/>
          </a:bodyPr>
          <a:lstStyle/>
          <a:p>
            <a:r>
              <a:rPr lang="en-US" sz="2400" b="1" dirty="0" smtClean="0"/>
              <a:t>Questions</a:t>
            </a:r>
            <a:endParaRPr lang="en-GB" sz="2400" b="1"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5" name="Flowchart: Manual Operation 14"/>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6389390" y="116633"/>
            <a:ext cx="1152128" cy="461665"/>
          </a:xfrm>
          <a:prstGeom prst="rect">
            <a:avLst/>
          </a:prstGeom>
          <a:noFill/>
        </p:spPr>
        <p:txBody>
          <a:bodyPr wrap="square" rtlCol="0">
            <a:spAutoFit/>
          </a:bodyPr>
          <a:lstStyle/>
          <a:p>
            <a:r>
              <a:rPr lang="en-GB" sz="1200" b="1" dirty="0">
                <a:latin typeface="Arial" pitchFamily="34" charset="0"/>
                <a:cs typeface="Arial" pitchFamily="34" charset="0"/>
              </a:rPr>
              <a:t>4</a:t>
            </a:r>
            <a:r>
              <a:rPr lang="en-GB" sz="1200" b="1" dirty="0" smtClean="0">
                <a:latin typeface="Arial" pitchFamily="34" charset="0"/>
                <a:cs typeface="Arial" pitchFamily="34" charset="0"/>
              </a:rPr>
              <a:t>. Water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17" name="Flowchart: Manual Operation 1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9" name="Content Placeholder 2"/>
          <p:cNvSpPr txBox="1">
            <a:spLocks/>
          </p:cNvSpPr>
          <p:nvPr/>
        </p:nvSpPr>
        <p:spPr>
          <a:xfrm>
            <a:off x="329515"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The composition and Phases of the Reactor Exit Steam?</a:t>
            </a:r>
            <a:endParaRPr lang="en-GB" sz="2400" dirty="0"/>
          </a:p>
          <a:p>
            <a:r>
              <a:rPr lang="en-US" sz="2400" dirty="0"/>
              <a:t>Confirmation of what needs removed from the Reactor Exit Stream prior to it entering the Ion Exchange bed?</a:t>
            </a:r>
          </a:p>
          <a:p>
            <a:r>
              <a:rPr lang="en-US" sz="2400" dirty="0"/>
              <a:t>If a Gas-Liquid Separation Membrane is the most appropriate method of Removing Oxygen?</a:t>
            </a:r>
          </a:p>
        </p:txBody>
      </p:sp>
    </p:spTree>
    <p:extLst>
      <p:ext uri="{BB962C8B-B14F-4D97-AF65-F5344CB8AC3E}">
        <p14:creationId xmlns:p14="http://schemas.microsoft.com/office/powerpoint/2010/main" val="239057110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45333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77686" y="965919"/>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Separation </a:t>
            </a:r>
            <a:endParaRPr lang="en-GB" sz="2400" b="1" dirty="0">
              <a:latin typeface="Arial" pitchFamily="34" charset="0"/>
              <a:cs typeface="Arial" pitchFamily="34" charset="0"/>
            </a:endParaRPr>
          </a:p>
        </p:txBody>
      </p:sp>
      <p:sp>
        <p:nvSpPr>
          <p:cNvPr id="16" name="Title 1"/>
          <p:cNvSpPr txBox="1">
            <a:spLocks/>
          </p:cNvSpPr>
          <p:nvPr/>
        </p:nvSpPr>
        <p:spPr>
          <a:xfrm>
            <a:off x="685800" y="2130425"/>
            <a:ext cx="7772400" cy="273873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742950" indent="-742950" algn="l">
              <a:buFont typeface="+mj-lt"/>
              <a:buAutoNum type="arabicPeriod"/>
            </a:pPr>
            <a:r>
              <a:rPr lang="en-US" sz="1800" b="1" dirty="0" smtClean="0">
                <a:latin typeface="Arial" pitchFamily="34" charset="0"/>
                <a:cs typeface="Arial" pitchFamily="34" charset="0"/>
              </a:rPr>
              <a:t>CDRA - </a:t>
            </a:r>
            <a:r>
              <a:rPr lang="en-GB" sz="1800" b="1" dirty="0">
                <a:latin typeface="Arial" pitchFamily="34" charset="0"/>
                <a:cs typeface="Arial" pitchFamily="34" charset="0"/>
              </a:rPr>
              <a:t>Carbon Dioxide Removal </a:t>
            </a:r>
            <a:r>
              <a:rPr lang="en-GB" sz="1800" b="1" dirty="0" smtClean="0">
                <a:latin typeface="Arial" pitchFamily="34" charset="0"/>
                <a:cs typeface="Arial" pitchFamily="34" charset="0"/>
              </a:rPr>
              <a:t>Assembly (ISS)</a:t>
            </a:r>
          </a:p>
          <a:p>
            <a:pPr marL="742950" indent="-742950" algn="l">
              <a:buFont typeface="+mj-lt"/>
              <a:buAutoNum type="arabicPeriod"/>
            </a:pPr>
            <a:endParaRPr lang="en-GB" sz="1800" b="1" dirty="0">
              <a:latin typeface="Arial" pitchFamily="34" charset="0"/>
              <a:cs typeface="Arial" pitchFamily="34" charset="0"/>
            </a:endParaRPr>
          </a:p>
          <a:p>
            <a:pPr marL="742950" indent="-742950" algn="l">
              <a:buFont typeface="+mj-lt"/>
              <a:buAutoNum type="arabicPeriod"/>
            </a:pPr>
            <a:r>
              <a:rPr lang="en-GB" sz="1800" b="1" dirty="0" smtClean="0">
                <a:latin typeface="Arial" pitchFamily="34" charset="0"/>
                <a:cs typeface="Arial" pitchFamily="34" charset="0"/>
              </a:rPr>
              <a:t>PSA – Pressure Swing Adsorption</a:t>
            </a:r>
          </a:p>
          <a:p>
            <a:pPr marL="742950" indent="-742950" algn="l">
              <a:buFont typeface="+mj-lt"/>
              <a:buAutoNum type="arabicPeriod"/>
            </a:pPr>
            <a:endParaRPr lang="en-GB" sz="1800" b="1" dirty="0" smtClean="0">
              <a:latin typeface="Arial" pitchFamily="34" charset="0"/>
              <a:cs typeface="Arial" pitchFamily="34" charset="0"/>
            </a:endParaRPr>
          </a:p>
          <a:p>
            <a:pPr marL="742950" indent="-742950" algn="l">
              <a:buFont typeface="+mj-lt"/>
              <a:buAutoNum type="arabicPeriod"/>
            </a:pPr>
            <a:r>
              <a:rPr lang="en-GB" sz="1800" b="1" dirty="0">
                <a:latin typeface="Arial" pitchFamily="34" charset="0"/>
                <a:cs typeface="Arial" pitchFamily="34" charset="0"/>
              </a:rPr>
              <a:t>MEA CO</a:t>
            </a:r>
            <a:r>
              <a:rPr lang="en-GB" sz="1800" b="1" baseline="-25000" dirty="0">
                <a:latin typeface="Arial" pitchFamily="34" charset="0"/>
                <a:cs typeface="Arial" pitchFamily="34" charset="0"/>
              </a:rPr>
              <a:t>2</a:t>
            </a:r>
            <a:r>
              <a:rPr lang="en-GB" sz="1800" b="1" dirty="0">
                <a:latin typeface="Arial" pitchFamily="34" charset="0"/>
                <a:cs typeface="Arial" pitchFamily="34" charset="0"/>
              </a:rPr>
              <a:t> </a:t>
            </a:r>
            <a:r>
              <a:rPr lang="en-GB" sz="1800" b="1" dirty="0" smtClean="0">
                <a:latin typeface="Arial" pitchFamily="34" charset="0"/>
                <a:cs typeface="Arial" pitchFamily="34" charset="0"/>
              </a:rPr>
              <a:t>Absorption</a:t>
            </a:r>
          </a:p>
          <a:p>
            <a:pPr marL="742950" indent="-742950" algn="l">
              <a:buFont typeface="+mj-lt"/>
              <a:buAutoNum type="arabicPeriod"/>
            </a:pPr>
            <a:endParaRPr lang="en-GB" sz="1800" b="1" dirty="0" smtClean="0">
              <a:latin typeface="Arial" pitchFamily="34" charset="0"/>
              <a:cs typeface="Arial" pitchFamily="34" charset="0"/>
            </a:endParaRPr>
          </a:p>
          <a:p>
            <a:pPr marL="742950" indent="-742950" algn="l">
              <a:buFont typeface="+mj-lt"/>
              <a:buAutoNum type="arabicPeriod"/>
            </a:pPr>
            <a:r>
              <a:rPr lang="en-GB" sz="1800" b="1" dirty="0">
                <a:latin typeface="Arial" pitchFamily="34" charset="0"/>
                <a:cs typeface="Arial" pitchFamily="34" charset="0"/>
              </a:rPr>
              <a:t>Activated Carbon </a:t>
            </a:r>
            <a:r>
              <a:rPr lang="en-GB" sz="1800" b="1" dirty="0" smtClean="0">
                <a:latin typeface="Arial" pitchFamily="34" charset="0"/>
                <a:cs typeface="Arial" pitchFamily="34" charset="0"/>
              </a:rPr>
              <a:t>Absorption</a:t>
            </a:r>
          </a:p>
          <a:p>
            <a:pPr marL="742950" indent="-742950" algn="l">
              <a:buFont typeface="+mj-lt"/>
              <a:buAutoNum type="arabicPeriod"/>
            </a:pPr>
            <a:endParaRPr lang="en-GB" sz="1800" b="1" dirty="0">
              <a:latin typeface="Arial" pitchFamily="34" charset="0"/>
              <a:cs typeface="Arial" pitchFamily="34" charset="0"/>
            </a:endParaRPr>
          </a:p>
          <a:p>
            <a:pPr marL="742950" indent="-742950" algn="l">
              <a:buFont typeface="+mj-lt"/>
              <a:buAutoNum type="arabicPeriod"/>
            </a:pPr>
            <a:r>
              <a:rPr lang="en-GB" sz="1800" b="1" dirty="0" smtClean="0">
                <a:latin typeface="Arial" pitchFamily="34" charset="0"/>
                <a:cs typeface="Arial" pitchFamily="34" charset="0"/>
              </a:rPr>
              <a:t>Scrubbers</a:t>
            </a:r>
            <a:endParaRPr lang="en-US" sz="1800" dirty="0"/>
          </a:p>
        </p:txBody>
      </p:sp>
      <p:sp>
        <p:nvSpPr>
          <p:cNvPr id="17" name="Flowchart: Manual Operation 16"/>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9" name="Flowchart: Manual Operation 1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1" name="Flowchart: Manual Operation 20"/>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23" name="Flowchart: Manual Operation 22"/>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6" name="Flowchart: Manual Operation 2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8" name="Flowchart: Manual Operation 2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185940883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525847" y="1127868"/>
            <a:ext cx="6076081" cy="369332"/>
          </a:xfrm>
          <a:prstGeom prst="rect">
            <a:avLst/>
          </a:prstGeom>
          <a:noFill/>
        </p:spPr>
        <p:txBody>
          <a:bodyPr wrap="square" rtlCol="0">
            <a:spAutoFit/>
          </a:bodyPr>
          <a:lstStyle/>
          <a:p>
            <a:r>
              <a:rPr lang="en-GB" b="1" dirty="0" smtClean="0">
                <a:latin typeface="Arial" pitchFamily="34" charset="0"/>
                <a:cs typeface="Arial" pitchFamily="34" charset="0"/>
              </a:rPr>
              <a:t>1. CDRA – Process Description</a:t>
            </a:r>
            <a:endParaRPr lang="en-GB" b="1" dirty="0">
              <a:latin typeface="Arial" pitchFamily="34" charset="0"/>
              <a:cs typeface="Arial" pitchFamily="34" charset="0"/>
            </a:endParaRPr>
          </a:p>
        </p:txBody>
      </p:sp>
      <p:sp>
        <p:nvSpPr>
          <p:cNvPr id="19" name="Content Placeholder 2"/>
          <p:cNvSpPr txBox="1">
            <a:spLocks/>
          </p:cNvSpPr>
          <p:nvPr/>
        </p:nvSpPr>
        <p:spPr>
          <a:xfrm>
            <a:off x="329515" y="1916832"/>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a:latin typeface="Arial" pitchFamily="34" charset="0"/>
                <a:cs typeface="Arial" pitchFamily="34" charset="0"/>
              </a:rPr>
              <a:t>Utilises regenerative</a:t>
            </a:r>
            <a:r>
              <a:rPr lang="en-GB" sz="1800" dirty="0">
                <a:latin typeface="Arial" pitchFamily="34" charset="0"/>
                <a:cs typeface="Arial" pitchFamily="34" charset="0"/>
              </a:rPr>
              <a:t> molecular sieve technology to remove carbon dioxide</a:t>
            </a:r>
            <a:r>
              <a:rPr lang="en-GB" sz="1800" dirty="0" smtClean="0">
                <a:latin typeface="Arial" pitchFamily="34" charset="0"/>
                <a:cs typeface="Arial" pitchFamily="34" charset="0"/>
              </a:rPr>
              <a:t>.</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In the CDRA, there are four beds of two different zeolites. </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Zeolite 13x absorbs water, while zeolite 5A absorbs carbon dioxide. </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Each side of the CDRA contains a zeolite 13X connected to a zeolite 5A bed. </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As the air passes through the zeolite 13X bed, water gets trapped and removed from the air. </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The dried air goes into the zeolite 5A bed where carbon dioxide gets trapped and removed. </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The outgoing air is then dry and free from carbon dioxide. </a:t>
            </a:r>
            <a:endParaRPr lang="en-US" sz="1800" dirty="0">
              <a:latin typeface="Arial" pitchFamily="34" charset="0"/>
              <a:cs typeface="Arial" pitchFamily="34" charset="0"/>
            </a:endParaRPr>
          </a:p>
        </p:txBody>
      </p:sp>
      <p:sp>
        <p:nvSpPr>
          <p:cNvPr id="31" name="Flowchart: Manual Operation 30"/>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33" name="Flowchart: Manual Operation 32"/>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35" name="Flowchart: Manual Operation 3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39" name="Flowchart: Manual Operation 38"/>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Box 39"/>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41" name="Flowchart: Manual Operation 40"/>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43" name="Flowchart: Manual Operation 42"/>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extBox 43"/>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224019818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245907" y="1124744"/>
            <a:ext cx="6076081" cy="369332"/>
          </a:xfrm>
          <a:prstGeom prst="rect">
            <a:avLst/>
          </a:prstGeom>
          <a:noFill/>
        </p:spPr>
        <p:txBody>
          <a:bodyPr wrap="square" rtlCol="0">
            <a:spAutoFit/>
          </a:bodyPr>
          <a:lstStyle/>
          <a:p>
            <a:r>
              <a:rPr lang="en-GB" b="1" dirty="0" smtClean="0">
                <a:latin typeface="Arial" pitchFamily="34" charset="0"/>
                <a:cs typeface="Arial" pitchFamily="34" charset="0"/>
              </a:rPr>
              <a:t>1. CDRA – Simplified PFD</a:t>
            </a:r>
            <a:endParaRPr lang="en-GB" b="1" dirty="0">
              <a:latin typeface="Arial" pitchFamily="34" charset="0"/>
              <a:cs typeface="Arial" pitchFamily="34" charset="0"/>
            </a:endParaRPr>
          </a:p>
        </p:txBody>
      </p:sp>
      <p:pic>
        <p:nvPicPr>
          <p:cNvPr id="17" name="Content Placeholder 3" descr="Screen shot 2012-01-22 at 19.26.06.png"/>
          <p:cNvPicPr>
            <a:picLocks/>
          </p:cNvPicPr>
          <p:nvPr/>
        </p:nvPicPr>
        <p:blipFill>
          <a:blip r:embed="rId3" cstate="print"/>
          <a:srcRect l="-1952" r="-1952" b="10814"/>
          <a:stretch>
            <a:fillRect/>
          </a:stretch>
        </p:blipFill>
        <p:spPr>
          <a:xfrm>
            <a:off x="449796" y="1988840"/>
            <a:ext cx="7956376" cy="3989041"/>
          </a:xfrm>
          <a:prstGeom prst="rect">
            <a:avLst/>
          </a:prstGeom>
        </p:spPr>
      </p:pic>
      <p:sp>
        <p:nvSpPr>
          <p:cNvPr id="18" name="Flowchart: Manual Operation 17"/>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0" name="Flowchart: Manual Operation 19"/>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2" name="Flowchart: Manual Operation 21"/>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24" name="Flowchart: Manual Operation 2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7" name="Flowchart: Manual Operation 2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9" name="Flowchart: Manual Operation 28"/>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58018713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525847" y="1127868"/>
            <a:ext cx="6076081" cy="369332"/>
          </a:xfrm>
          <a:prstGeom prst="rect">
            <a:avLst/>
          </a:prstGeom>
          <a:noFill/>
        </p:spPr>
        <p:txBody>
          <a:bodyPr wrap="square" rtlCol="0">
            <a:spAutoFit/>
          </a:bodyPr>
          <a:lstStyle/>
          <a:p>
            <a:r>
              <a:rPr lang="en-GB" b="1" dirty="0">
                <a:latin typeface="Arial" pitchFamily="34" charset="0"/>
                <a:cs typeface="Arial" pitchFamily="34" charset="0"/>
              </a:rPr>
              <a:t>2</a:t>
            </a:r>
            <a:r>
              <a:rPr lang="en-GB" b="1" dirty="0" smtClean="0">
                <a:latin typeface="Arial" pitchFamily="34" charset="0"/>
                <a:cs typeface="Arial" pitchFamily="34" charset="0"/>
              </a:rPr>
              <a:t>. PSA – Process Description</a:t>
            </a:r>
            <a:endParaRPr lang="en-GB" b="1" dirty="0">
              <a:latin typeface="Arial" pitchFamily="34" charset="0"/>
              <a:cs typeface="Arial" pitchFamily="34" charset="0"/>
            </a:endParaRPr>
          </a:p>
        </p:txBody>
      </p:sp>
      <p:sp>
        <p:nvSpPr>
          <p:cNvPr id="19" name="Content Placeholder 2"/>
          <p:cNvSpPr txBox="1">
            <a:spLocks/>
          </p:cNvSpPr>
          <p:nvPr/>
        </p:nvSpPr>
        <p:spPr>
          <a:xfrm>
            <a:off x="329515"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800" dirty="0" smtClean="0">
                <a:latin typeface="Arial" pitchFamily="34" charset="0"/>
                <a:cs typeface="Arial" pitchFamily="34" charset="0"/>
              </a:rPr>
              <a:t>Similar process to the CDRA with the exception that pressure is used instead of heat.</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Beds are operated at 150kPa or higher.</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Higher the pressure, the more CO</a:t>
            </a:r>
            <a:r>
              <a:rPr lang="en-GB" sz="1800" baseline="-25000" dirty="0" smtClean="0">
                <a:latin typeface="Arial" pitchFamily="34" charset="0"/>
                <a:cs typeface="Arial" pitchFamily="34" charset="0"/>
              </a:rPr>
              <a:t>2</a:t>
            </a:r>
            <a:r>
              <a:rPr lang="en-GB" sz="1800" dirty="0" smtClean="0">
                <a:latin typeface="Arial" pitchFamily="34" charset="0"/>
                <a:cs typeface="Arial" pitchFamily="34" charset="0"/>
              </a:rPr>
              <a:t> is adsorbed.</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When bed becomes saturated it is depressurised to atmospheric levels.</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CO</a:t>
            </a:r>
            <a:r>
              <a:rPr lang="en-GB" sz="1800" baseline="-25000" dirty="0" smtClean="0">
                <a:latin typeface="Arial" pitchFamily="34" charset="0"/>
                <a:cs typeface="Arial" pitchFamily="34" charset="0"/>
              </a:rPr>
              <a:t>2</a:t>
            </a:r>
            <a:r>
              <a:rPr lang="en-GB" sz="1800" dirty="0" smtClean="0">
                <a:latin typeface="Arial" pitchFamily="34" charset="0"/>
                <a:cs typeface="Arial" pitchFamily="34" charset="0"/>
              </a:rPr>
              <a:t> is released from the bed and the regeneration is complete. </a:t>
            </a:r>
          </a:p>
          <a:p>
            <a:endParaRPr lang="en-GB" sz="1800" dirty="0" smtClean="0">
              <a:latin typeface="Arial" pitchFamily="34" charset="0"/>
              <a:cs typeface="Arial" pitchFamily="34" charset="0"/>
            </a:endParaRPr>
          </a:p>
        </p:txBody>
      </p:sp>
      <p:sp>
        <p:nvSpPr>
          <p:cNvPr id="17" name="Flowchart: Manual Operation 16"/>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0" name="Flowchart: Manual Operation 19"/>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2" name="Flowchart: Manual Operation 21"/>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24" name="Flowchart: Manual Operation 2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7" name="Flowchart: Manual Operation 26"/>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9" name="Flowchart: Manual Operation 28"/>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146246547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245907" y="1124744"/>
            <a:ext cx="6076081" cy="369332"/>
          </a:xfrm>
          <a:prstGeom prst="rect">
            <a:avLst/>
          </a:prstGeom>
          <a:noFill/>
        </p:spPr>
        <p:txBody>
          <a:bodyPr wrap="square" rtlCol="0">
            <a:spAutoFit/>
          </a:bodyPr>
          <a:lstStyle/>
          <a:p>
            <a:r>
              <a:rPr lang="en-GB" b="1" dirty="0">
                <a:latin typeface="Arial" pitchFamily="34" charset="0"/>
                <a:cs typeface="Arial" pitchFamily="34" charset="0"/>
              </a:rPr>
              <a:t>3</a:t>
            </a:r>
            <a:r>
              <a:rPr lang="en-GB" b="1" dirty="0" smtClean="0">
                <a:latin typeface="Arial" pitchFamily="34" charset="0"/>
                <a:cs typeface="Arial" pitchFamily="34" charset="0"/>
              </a:rPr>
              <a:t>. MEA CO</a:t>
            </a:r>
            <a:r>
              <a:rPr lang="en-GB" b="1" baseline="-25000" dirty="0" smtClean="0">
                <a:latin typeface="Arial" pitchFamily="34" charset="0"/>
                <a:cs typeface="Arial" pitchFamily="34" charset="0"/>
              </a:rPr>
              <a:t>2</a:t>
            </a:r>
            <a:r>
              <a:rPr lang="en-GB" b="1" dirty="0" smtClean="0">
                <a:latin typeface="Arial" pitchFamily="34" charset="0"/>
                <a:cs typeface="Arial" pitchFamily="34" charset="0"/>
              </a:rPr>
              <a:t> Absorption </a:t>
            </a:r>
            <a:endParaRPr lang="en-GB" b="1" dirty="0">
              <a:latin typeface="Arial" pitchFamily="34" charset="0"/>
              <a:cs typeface="Arial" pitchFamily="34" charset="0"/>
            </a:endParaRPr>
          </a:p>
        </p:txBody>
      </p:sp>
      <p:sp>
        <p:nvSpPr>
          <p:cNvPr id="17" name="Content Placeholder 4"/>
          <p:cNvSpPr txBox="1">
            <a:spLocks/>
          </p:cNvSpPr>
          <p:nvPr/>
        </p:nvSpPr>
        <p:spPr>
          <a:xfrm>
            <a:off x="457200"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800" dirty="0" smtClean="0">
                <a:latin typeface="Arial" pitchFamily="34" charset="0"/>
                <a:cs typeface="Arial" pitchFamily="34" charset="0"/>
              </a:rPr>
              <a:t>This is a regenerative method of removing CO</a:t>
            </a:r>
            <a:r>
              <a:rPr lang="en-GB" sz="1800" baseline="-25000" dirty="0" smtClean="0">
                <a:latin typeface="Arial" pitchFamily="34" charset="0"/>
                <a:cs typeface="Arial" pitchFamily="34" charset="0"/>
              </a:rPr>
              <a:t>2</a:t>
            </a:r>
            <a:r>
              <a:rPr lang="en-GB" sz="1800" dirty="0" smtClean="0">
                <a:latin typeface="Arial" pitchFamily="34" charset="0"/>
                <a:cs typeface="Arial" pitchFamily="34" charset="0"/>
              </a:rPr>
              <a:t> from air.</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Uses an aqueous solution of 25-30 wt.% (4-5 M) </a:t>
            </a:r>
            <a:r>
              <a:rPr lang="en-GB" sz="1800" dirty="0" err="1" smtClean="0">
                <a:latin typeface="Arial" pitchFamily="34" charset="0"/>
                <a:cs typeface="Arial" pitchFamily="34" charset="0"/>
              </a:rPr>
              <a:t>monoethanolamine</a:t>
            </a:r>
            <a:r>
              <a:rPr lang="en-GB" sz="1800" dirty="0" smtClean="0">
                <a:latin typeface="Arial" pitchFamily="34" charset="0"/>
                <a:cs typeface="Arial" pitchFamily="34" charset="0"/>
              </a:rPr>
              <a:t> (MEA), NH</a:t>
            </a:r>
            <a:r>
              <a:rPr lang="en-GB" sz="1800" baseline="-25000" dirty="0" smtClean="0">
                <a:latin typeface="Arial" pitchFamily="34" charset="0"/>
                <a:cs typeface="Arial" pitchFamily="34" charset="0"/>
              </a:rPr>
              <a:t>2</a:t>
            </a:r>
            <a:r>
              <a:rPr lang="en-GB" sz="1800" dirty="0" smtClean="0">
                <a:latin typeface="Arial" pitchFamily="34" charset="0"/>
                <a:cs typeface="Arial" pitchFamily="34" charset="0"/>
              </a:rPr>
              <a:t>CH</a:t>
            </a:r>
            <a:r>
              <a:rPr lang="en-GB" sz="1800" baseline="-25000" dirty="0" smtClean="0">
                <a:latin typeface="Arial" pitchFamily="34" charset="0"/>
                <a:cs typeface="Arial" pitchFamily="34" charset="0"/>
              </a:rPr>
              <a:t>2</a:t>
            </a:r>
            <a:r>
              <a:rPr lang="en-GB" sz="1800" dirty="0" smtClean="0">
                <a:latin typeface="Arial" pitchFamily="34" charset="0"/>
                <a:cs typeface="Arial" pitchFamily="34" charset="0"/>
              </a:rPr>
              <a:t>CH</a:t>
            </a:r>
            <a:r>
              <a:rPr lang="en-GB" sz="1800" baseline="-25000" dirty="0" smtClean="0">
                <a:latin typeface="Arial" pitchFamily="34" charset="0"/>
                <a:cs typeface="Arial" pitchFamily="34" charset="0"/>
              </a:rPr>
              <a:t>2</a:t>
            </a:r>
            <a:r>
              <a:rPr lang="en-GB" sz="1800" dirty="0" smtClean="0">
                <a:latin typeface="Arial" pitchFamily="34" charset="0"/>
                <a:cs typeface="Arial" pitchFamily="34" charset="0"/>
              </a:rPr>
              <a:t>OH to absorb the CO</a:t>
            </a:r>
            <a:r>
              <a:rPr lang="en-GB" sz="1800" baseline="-25000" dirty="0" smtClean="0">
                <a:latin typeface="Arial" pitchFamily="34" charset="0"/>
                <a:cs typeface="Arial" pitchFamily="34" charset="0"/>
              </a:rPr>
              <a:t>2</a:t>
            </a:r>
            <a:r>
              <a:rPr lang="en-GB" sz="1800" dirty="0" smtClean="0">
                <a:latin typeface="Arial" pitchFamily="34" charset="0"/>
                <a:cs typeface="Arial" pitchFamily="34" charset="0"/>
              </a:rPr>
              <a:t> from the air.</a:t>
            </a:r>
          </a:p>
          <a:p>
            <a:endParaRPr lang="en-GB" sz="1800" i="1" dirty="0" smtClean="0">
              <a:latin typeface="Arial" pitchFamily="34" charset="0"/>
              <a:cs typeface="Arial" pitchFamily="34" charset="0"/>
            </a:endParaRPr>
          </a:p>
          <a:p>
            <a:r>
              <a:rPr lang="en-GB" sz="1800" dirty="0" smtClean="0">
                <a:latin typeface="Arial" pitchFamily="34" charset="0"/>
                <a:cs typeface="Arial" pitchFamily="34" charset="0"/>
              </a:rPr>
              <a:t>The aqueous solution is then regenerated by passing it through a column of packed glass rings and by heating it to drive off the CO</a:t>
            </a:r>
            <a:r>
              <a:rPr lang="en-GB" sz="1800" baseline="-25000" dirty="0" smtClean="0">
                <a:latin typeface="Arial" pitchFamily="34" charset="0"/>
                <a:cs typeface="Arial" pitchFamily="34" charset="0"/>
              </a:rPr>
              <a:t>2</a:t>
            </a:r>
            <a:r>
              <a:rPr lang="en-GB" sz="1800" dirty="0" smtClean="0">
                <a:latin typeface="Arial" pitchFamily="34" charset="0"/>
                <a:cs typeface="Arial" pitchFamily="34" charset="0"/>
              </a:rPr>
              <a:t> under pressure. As shown below. </a:t>
            </a:r>
          </a:p>
          <a:p>
            <a:pPr marL="0" indent="0">
              <a:buFont typeface="Arial" pitchFamily="34" charset="0"/>
              <a:buNone/>
            </a:pPr>
            <a:endParaRPr lang="en-GB" sz="1800" dirty="0" smtClean="0">
              <a:latin typeface="Arial" pitchFamily="34" charset="0"/>
              <a:cs typeface="Arial" pitchFamily="34" charset="0"/>
            </a:endParaRPr>
          </a:p>
          <a:p>
            <a:r>
              <a:rPr lang="en-GB" sz="1800" i="1" dirty="0" smtClean="0">
                <a:latin typeface="Arial" pitchFamily="34" charset="0"/>
                <a:cs typeface="Arial" pitchFamily="34" charset="0"/>
              </a:rPr>
              <a:t>H</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O</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CH</a:t>
            </a:r>
            <a:r>
              <a:rPr lang="en-GB" sz="1800" i="1" baseline="-25000" dirty="0" smtClean="0">
                <a:latin typeface="Arial" pitchFamily="34" charset="0"/>
                <a:cs typeface="Arial" pitchFamily="34" charset="0"/>
              </a:rPr>
              <a:t>2</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CH</a:t>
            </a:r>
            <a:r>
              <a:rPr lang="en-GB" sz="1800" i="1" baseline="-25000" dirty="0" smtClean="0">
                <a:latin typeface="Arial" pitchFamily="34" charset="0"/>
                <a:cs typeface="Arial" pitchFamily="34" charset="0"/>
              </a:rPr>
              <a:t>2</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NH</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CO</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OH </a:t>
            </a:r>
            <a:r>
              <a:rPr lang="en-GB" sz="1800" dirty="0" smtClean="0">
                <a:latin typeface="Arial" pitchFamily="34" charset="0"/>
                <a:cs typeface="Arial" pitchFamily="34" charset="0"/>
                <a:sym typeface="Wingdings" pitchFamily="2" charset="2"/>
              </a:rPr>
              <a:t> </a:t>
            </a:r>
            <a:r>
              <a:rPr lang="en-GB" sz="1800" i="1" dirty="0" smtClean="0">
                <a:latin typeface="Arial" pitchFamily="34" charset="0"/>
                <a:cs typeface="Arial" pitchFamily="34" charset="0"/>
              </a:rPr>
              <a:t>H</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O</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CH</a:t>
            </a:r>
            <a:r>
              <a:rPr lang="en-GB" sz="1800" i="1" baseline="-25000" dirty="0" smtClean="0">
                <a:latin typeface="Arial" pitchFamily="34" charset="0"/>
                <a:cs typeface="Arial" pitchFamily="34" charset="0"/>
              </a:rPr>
              <a:t>2</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CH</a:t>
            </a:r>
            <a:r>
              <a:rPr lang="en-GB" sz="1800" i="1" baseline="-25000" dirty="0" smtClean="0">
                <a:latin typeface="Arial" pitchFamily="34" charset="0"/>
                <a:cs typeface="Arial" pitchFamily="34" charset="0"/>
              </a:rPr>
              <a:t>2</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NH</a:t>
            </a:r>
            <a:r>
              <a:rPr lang="en-GB" sz="1800" i="1" baseline="-25000" dirty="0" smtClean="0">
                <a:latin typeface="Arial" pitchFamily="34" charset="0"/>
                <a:cs typeface="Arial" pitchFamily="34" charset="0"/>
              </a:rPr>
              <a:t>2</a:t>
            </a:r>
            <a:r>
              <a:rPr lang="en-GB" sz="1800" i="1" dirty="0" smtClean="0">
                <a:latin typeface="Arial" pitchFamily="34" charset="0"/>
                <a:cs typeface="Arial" pitchFamily="34" charset="0"/>
              </a:rPr>
              <a:t> </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O</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C</a:t>
            </a:r>
            <a:r>
              <a:rPr lang="en-GB" sz="1800" dirty="0" smtClean="0">
                <a:latin typeface="Arial" pitchFamily="34" charset="0"/>
                <a:cs typeface="Arial" pitchFamily="34" charset="0"/>
              </a:rPr>
              <a:t>=</a:t>
            </a:r>
            <a:r>
              <a:rPr lang="en-GB" sz="1800" i="1" dirty="0" smtClean="0">
                <a:latin typeface="Arial" pitchFamily="34" charset="0"/>
                <a:cs typeface="Arial" pitchFamily="34" charset="0"/>
              </a:rPr>
              <a:t>O </a:t>
            </a:r>
            <a:endParaRPr lang="en-GB" sz="1800" dirty="0" smtClean="0">
              <a:latin typeface="Arial" pitchFamily="34" charset="0"/>
              <a:cs typeface="Arial" pitchFamily="34" charset="0"/>
            </a:endParaRPr>
          </a:p>
          <a:p>
            <a:endParaRPr lang="en-GB" dirty="0"/>
          </a:p>
        </p:txBody>
      </p:sp>
      <p:sp>
        <p:nvSpPr>
          <p:cNvPr id="20" name="Flowchart: Manual Operation 19"/>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2" name="Flowchart: Manual Operation 21"/>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4" name="Flowchart: Manual Operation 23"/>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27" name="Flowchart: Manual Operation 26"/>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9" name="Flowchart: Manual Operation 28"/>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31" name="Flowchart: Manual Operation 30"/>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306505256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245907" y="1124744"/>
            <a:ext cx="6076081" cy="369332"/>
          </a:xfrm>
          <a:prstGeom prst="rect">
            <a:avLst/>
          </a:prstGeom>
          <a:noFill/>
        </p:spPr>
        <p:txBody>
          <a:bodyPr wrap="square" rtlCol="0">
            <a:spAutoFit/>
          </a:bodyPr>
          <a:lstStyle/>
          <a:p>
            <a:r>
              <a:rPr lang="en-GB" b="1" dirty="0">
                <a:latin typeface="Arial" pitchFamily="34" charset="0"/>
                <a:cs typeface="Arial" pitchFamily="34" charset="0"/>
              </a:rPr>
              <a:t>4</a:t>
            </a:r>
            <a:r>
              <a:rPr lang="en-GB" b="1" dirty="0" smtClean="0">
                <a:latin typeface="Arial" pitchFamily="34" charset="0"/>
                <a:cs typeface="Arial" pitchFamily="34" charset="0"/>
              </a:rPr>
              <a:t>. Activated Carbon Adsorption</a:t>
            </a:r>
            <a:endParaRPr lang="en-GB" b="1" dirty="0">
              <a:latin typeface="Arial" pitchFamily="34" charset="0"/>
              <a:cs typeface="Arial" pitchFamily="34" charset="0"/>
            </a:endParaRPr>
          </a:p>
        </p:txBody>
      </p:sp>
      <p:sp>
        <p:nvSpPr>
          <p:cNvPr id="17" name="Content Placeholder 4"/>
          <p:cNvSpPr txBox="1">
            <a:spLocks/>
          </p:cNvSpPr>
          <p:nvPr/>
        </p:nvSpPr>
        <p:spPr>
          <a:xfrm>
            <a:off x="457200"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dirty="0"/>
          </a:p>
        </p:txBody>
      </p:sp>
      <p:sp>
        <p:nvSpPr>
          <p:cNvPr id="18" name="Content Placeholder 4"/>
          <p:cNvSpPr txBox="1">
            <a:spLocks/>
          </p:cNvSpPr>
          <p:nvPr/>
        </p:nvSpPr>
        <p:spPr>
          <a:xfrm>
            <a:off x="539552" y="1772816"/>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sz="1800" dirty="0" smtClean="0">
              <a:latin typeface="Arial" pitchFamily="34" charset="0"/>
              <a:cs typeface="Arial" pitchFamily="34" charset="0"/>
            </a:endParaRPr>
          </a:p>
          <a:p>
            <a:endParaRPr lang="en-GB" dirty="0"/>
          </a:p>
        </p:txBody>
      </p:sp>
      <p:sp>
        <p:nvSpPr>
          <p:cNvPr id="22" name="Content Placeholder 2"/>
          <p:cNvSpPr txBox="1">
            <a:spLocks/>
          </p:cNvSpPr>
          <p:nvPr/>
        </p:nvSpPr>
        <p:spPr>
          <a:xfrm>
            <a:off x="457200" y="1628800"/>
            <a:ext cx="8229600" cy="4497363"/>
          </a:xfrm>
          <a:prstGeom prst="rect">
            <a:avLst/>
          </a:prstGeom>
        </p:spPr>
        <p:txBody>
          <a:bodyPr vert="horz" lIns="91440" tIns="45720" rIns="91440" bIns="45720" rtlCol="0">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A form of carbon that has been processed to make it highly porous so as to have a very large surface area available for adsorption or chemical reactions.</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3200" dirty="0" smtClean="0"/>
              <a:t>CO</a:t>
            </a:r>
            <a:r>
              <a:rPr lang="en-GB" sz="3200" baseline="-25000" dirty="0" smtClean="0"/>
              <a:t>2</a:t>
            </a:r>
            <a:r>
              <a:rPr lang="en-GB" sz="3200" dirty="0" smtClean="0"/>
              <a:t> saturated air is passed over the activated carbon and the CO</a:t>
            </a:r>
            <a:r>
              <a:rPr lang="en-GB" sz="3200" baseline="-25000" dirty="0" smtClean="0"/>
              <a:t>2</a:t>
            </a:r>
            <a:r>
              <a:rPr lang="en-GB" sz="3200" dirty="0" smtClean="0"/>
              <a:t> is adsorbed onto the surface.</a:t>
            </a:r>
            <a:endParaRPr lang="en-GB" sz="3200" baseline="300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3200" dirty="0" smtClean="0"/>
              <a:t>Can be regenerated by blowing air with a low CO</a:t>
            </a:r>
            <a:r>
              <a:rPr lang="en-GB" sz="3200" baseline="-25000" dirty="0" smtClean="0"/>
              <a:t>2</a:t>
            </a:r>
            <a:r>
              <a:rPr lang="en-GB" sz="3200" dirty="0" smtClean="0"/>
              <a:t> concentration through the bed.</a:t>
            </a:r>
          </a:p>
          <a:p>
            <a:pPr marL="342900" marR="0" lvl="0" indent="-342900" algn="l" defTabSz="914400" rtl="0" eaLnBrk="1" fontAlgn="auto" latinLnBrk="0" hangingPunct="1">
              <a:lnSpc>
                <a:spcPct val="100000"/>
              </a:lnSpc>
              <a:spcBef>
                <a:spcPct val="20000"/>
              </a:spcBef>
              <a:spcAft>
                <a:spcPts val="0"/>
              </a:spcAft>
              <a:buClrTx/>
              <a:buSzTx/>
              <a:tabLst/>
              <a:defRPr/>
            </a:pPr>
            <a:endParaRPr lang="en-GB"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3200" dirty="0" smtClean="0"/>
              <a:t>Only useful to us if we have a waste stream of air from another process that can be used to clean it. </a:t>
            </a:r>
          </a:p>
          <a:p>
            <a:pPr marL="342900" marR="0" lvl="0" indent="-342900" algn="l" defTabSz="914400" rtl="0" eaLnBrk="1" fontAlgn="auto" latinLnBrk="0" hangingPunct="1">
              <a:lnSpc>
                <a:spcPct val="100000"/>
              </a:lnSpc>
              <a:spcBef>
                <a:spcPct val="20000"/>
              </a:spcBef>
              <a:spcAft>
                <a:spcPts val="0"/>
              </a:spcAft>
              <a:buClrTx/>
              <a:buSzTx/>
              <a:tabLst/>
              <a:defRPr/>
            </a:pPr>
            <a:endParaRPr lang="en-GB"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3200" dirty="0" smtClean="0"/>
              <a:t>There is no way of gaining a pure CO</a:t>
            </a:r>
            <a:r>
              <a:rPr lang="en-GB" sz="3200" baseline="-25000" dirty="0" smtClean="0"/>
              <a:t>2 </a:t>
            </a:r>
            <a:r>
              <a:rPr lang="en-GB" sz="3200" dirty="0" smtClean="0"/>
              <a:t>stream, which may cause problems in later processes when converting the CO</a:t>
            </a:r>
            <a:r>
              <a:rPr lang="en-GB" sz="3200" baseline="-25000" dirty="0" smtClean="0"/>
              <a:t>2</a:t>
            </a:r>
            <a:r>
              <a:rPr lang="en-GB" sz="3200" dirty="0" smtClean="0"/>
              <a:t> to O</a:t>
            </a:r>
            <a:r>
              <a:rPr lang="en-GB" sz="3200" baseline="-25000" dirty="0" smtClean="0"/>
              <a:t>2</a:t>
            </a:r>
            <a:r>
              <a:rPr lang="en-GB" sz="3200" dirty="0" smtClean="0"/>
              <a:t>.  Therefore this technology is not applicable to the space station.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1" name="Flowchart: Manual Operation 20"/>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4" name="Flowchart: Manual Operation 23"/>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7" name="Flowchart: Manual Operation 26"/>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29" name="Flowchart: Manual Operation 28"/>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31" name="Flowchart: Manual Operation 30"/>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33" name="Flowchart: Manual Operation 32"/>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236012827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237815" y="1124744"/>
            <a:ext cx="6076081" cy="369332"/>
          </a:xfrm>
          <a:prstGeom prst="rect">
            <a:avLst/>
          </a:prstGeom>
          <a:noFill/>
        </p:spPr>
        <p:txBody>
          <a:bodyPr wrap="square" rtlCol="0">
            <a:spAutoFit/>
          </a:bodyPr>
          <a:lstStyle/>
          <a:p>
            <a:r>
              <a:rPr lang="en-GB" b="1" dirty="0">
                <a:latin typeface="Arial" pitchFamily="34" charset="0"/>
                <a:cs typeface="Arial" pitchFamily="34" charset="0"/>
              </a:rPr>
              <a:t>5</a:t>
            </a:r>
            <a:r>
              <a:rPr lang="en-GB" b="1" dirty="0" smtClean="0">
                <a:latin typeface="Arial" pitchFamily="34" charset="0"/>
                <a:cs typeface="Arial" pitchFamily="34" charset="0"/>
              </a:rPr>
              <a:t>. Scrubbers</a:t>
            </a:r>
            <a:endParaRPr lang="en-GB" b="1" dirty="0">
              <a:latin typeface="Arial" pitchFamily="34" charset="0"/>
              <a:cs typeface="Arial" pitchFamily="34" charset="0"/>
            </a:endParaRPr>
          </a:p>
        </p:txBody>
      </p:sp>
      <p:sp>
        <p:nvSpPr>
          <p:cNvPr id="17" name="Content Placeholder 4"/>
          <p:cNvSpPr txBox="1">
            <a:spLocks/>
          </p:cNvSpPr>
          <p:nvPr/>
        </p:nvSpPr>
        <p:spPr>
          <a:xfrm>
            <a:off x="457200"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dirty="0"/>
          </a:p>
        </p:txBody>
      </p:sp>
      <p:sp>
        <p:nvSpPr>
          <p:cNvPr id="18" name="Content Placeholder 2"/>
          <p:cNvSpPr txBox="1">
            <a:spLocks/>
          </p:cNvSpPr>
          <p:nvPr/>
        </p:nvSpPr>
        <p:spPr>
          <a:xfrm>
            <a:off x="457200" y="1628800"/>
            <a:ext cx="8229600" cy="4497363"/>
          </a:xfrm>
          <a:prstGeom prst="rect">
            <a:avLst/>
          </a:prstGeom>
        </p:spPr>
        <p:txBody>
          <a:bodyPr vert="horz" lIns="91440" tIns="45720" rIns="91440" bIns="45720" rtlCol="0">
            <a:normAutofit fontScale="55000" lnSpcReduction="20000"/>
          </a:bodyPr>
          <a:lstStyle/>
          <a:p>
            <a:pPr marL="571500" marR="0" lvl="0" indent="-571500" algn="l" defTabSz="914400" rtl="0" eaLnBrk="1" fontAlgn="auto" latinLnBrk="0" hangingPunct="1">
              <a:lnSpc>
                <a:spcPct val="100000"/>
              </a:lnSpc>
              <a:spcBef>
                <a:spcPct val="20000"/>
              </a:spcBef>
              <a:spcAft>
                <a:spcPts val="0"/>
              </a:spcAft>
              <a:buClrTx/>
              <a:buSzTx/>
              <a:buFont typeface="+mj-lt"/>
              <a:buAutoNum type="romanUcPeriod"/>
              <a:tabLst/>
              <a:defRPr/>
            </a:pPr>
            <a:r>
              <a:rPr lang="en-GB" sz="3200" b="1" dirty="0" smtClean="0"/>
              <a:t>Soda Lime – used on submarines </a:t>
            </a:r>
          </a:p>
          <a:p>
            <a:pPr marL="571500" indent="-571500">
              <a:spcBef>
                <a:spcPct val="20000"/>
              </a:spcBef>
              <a:buFont typeface="Arial" pitchFamily="34" charset="0"/>
              <a:buChar char="•"/>
            </a:pPr>
            <a:r>
              <a:rPr lang="en-GB" sz="3200" dirty="0" smtClean="0"/>
              <a:t>Constant air circulation through a scrubber system filled with 75% calcium hydroxide. CO</a:t>
            </a:r>
            <a:r>
              <a:rPr lang="en-GB" sz="3200" baseline="-25000" dirty="0" smtClean="0"/>
              <a:t>2</a:t>
            </a:r>
            <a:r>
              <a:rPr lang="en-GB" sz="3200" dirty="0" smtClean="0"/>
              <a:t> is removed via the following reaction.</a:t>
            </a:r>
          </a:p>
          <a:p>
            <a:pPr marL="571500" indent="-571500">
              <a:spcBef>
                <a:spcPct val="20000"/>
              </a:spcBef>
            </a:pPr>
            <a:endParaRPr lang="en-GB" sz="3200" dirty="0" smtClean="0"/>
          </a:p>
          <a:p>
            <a:pPr marL="571500" indent="-571500" algn="ctr">
              <a:spcBef>
                <a:spcPct val="20000"/>
              </a:spcBef>
            </a:pPr>
            <a:r>
              <a:rPr lang="en-GB" sz="3200" dirty="0" smtClean="0"/>
              <a:t>CO</a:t>
            </a:r>
            <a:r>
              <a:rPr lang="en-GB" sz="3200" baseline="-25000" dirty="0" smtClean="0"/>
              <a:t>2</a:t>
            </a:r>
            <a:r>
              <a:rPr lang="en-GB" sz="3200" dirty="0" smtClean="0"/>
              <a:t> + Ca(OH)</a:t>
            </a:r>
            <a:r>
              <a:rPr lang="en-GB" sz="3200" baseline="-25000" dirty="0" smtClean="0"/>
              <a:t>2</a:t>
            </a:r>
            <a:r>
              <a:rPr lang="en-GB" sz="3200" dirty="0" smtClean="0"/>
              <a:t> → CaCO</a:t>
            </a:r>
            <a:r>
              <a:rPr lang="en-GB" sz="3200" baseline="-25000" dirty="0" smtClean="0"/>
              <a:t>3</a:t>
            </a:r>
            <a:r>
              <a:rPr lang="en-GB" sz="3200" dirty="0" smtClean="0"/>
              <a:t> + H</a:t>
            </a:r>
            <a:r>
              <a:rPr lang="en-GB" sz="3200" baseline="-25000" dirty="0" smtClean="0"/>
              <a:t>2</a:t>
            </a:r>
            <a:r>
              <a:rPr lang="en-GB" sz="3200" dirty="0" smtClean="0"/>
              <a:t>O</a:t>
            </a:r>
          </a:p>
          <a:p>
            <a:pPr marL="571500" indent="-571500" algn="ctr">
              <a:spcBef>
                <a:spcPct val="20000"/>
              </a:spcBef>
            </a:pPr>
            <a:endParaRPr lang="en-GB" sz="3200" dirty="0" smtClean="0"/>
          </a:p>
          <a:p>
            <a:pPr marL="571500" indent="-571500">
              <a:spcBef>
                <a:spcPct val="20000"/>
              </a:spcBef>
              <a:buFont typeface="Arial" pitchFamily="34" charset="0"/>
              <a:buChar char="•"/>
            </a:pPr>
            <a:r>
              <a:rPr lang="en-GB" sz="3200" dirty="0" smtClean="0"/>
              <a:t>Non regenerative, Ca(OH)2 must be resupplied.</a:t>
            </a:r>
          </a:p>
          <a:p>
            <a:pPr marL="571500" indent="-571500">
              <a:spcBef>
                <a:spcPct val="20000"/>
              </a:spcBef>
            </a:pPr>
            <a:endParaRPr lang="en-GB" sz="3200" dirty="0" smtClean="0"/>
          </a:p>
          <a:p>
            <a:pPr marL="571500" indent="-571500">
              <a:spcBef>
                <a:spcPct val="20000"/>
              </a:spcBef>
              <a:buFont typeface="+mj-lt"/>
              <a:buAutoNum type="romanUcPeriod" startAt="2"/>
            </a:pPr>
            <a:r>
              <a:rPr lang="en-GB" sz="3200" b="1" dirty="0" smtClean="0"/>
              <a:t>Lithium Hydroxide – used in spacesuits</a:t>
            </a:r>
          </a:p>
          <a:p>
            <a:pPr marL="571500" indent="-571500">
              <a:spcBef>
                <a:spcPct val="20000"/>
              </a:spcBef>
              <a:buFont typeface="Arial" pitchFamily="34" charset="0"/>
              <a:buChar char="•"/>
            </a:pPr>
            <a:r>
              <a:rPr lang="en-GB" sz="3200" dirty="0" smtClean="0"/>
              <a:t>Used to remove CO2 from exhaled air by one of two reactions.</a:t>
            </a:r>
          </a:p>
          <a:p>
            <a:pPr marL="571500" indent="-571500">
              <a:spcBef>
                <a:spcPct val="20000"/>
              </a:spcBef>
              <a:buFont typeface="Arial" pitchFamily="34" charset="0"/>
              <a:buChar char="•"/>
            </a:pPr>
            <a:endParaRPr lang="en-GB" sz="3200" dirty="0" smtClean="0"/>
          </a:p>
          <a:p>
            <a:pPr algn="ctr"/>
            <a:r>
              <a:rPr lang="en-GB" sz="3200" dirty="0" smtClean="0"/>
              <a:t>2 LiOH·H</a:t>
            </a:r>
            <a:r>
              <a:rPr lang="en-GB" sz="3200" baseline="-25000" dirty="0" smtClean="0"/>
              <a:t>2</a:t>
            </a:r>
            <a:r>
              <a:rPr lang="en-GB" sz="3200" dirty="0" smtClean="0"/>
              <a:t>O + CO</a:t>
            </a:r>
            <a:r>
              <a:rPr lang="en-GB" sz="3200" baseline="-25000" dirty="0" smtClean="0"/>
              <a:t>2</a:t>
            </a:r>
            <a:r>
              <a:rPr lang="en-GB" sz="3200" dirty="0" smtClean="0"/>
              <a:t> → Li</a:t>
            </a:r>
            <a:r>
              <a:rPr lang="en-GB" sz="3200" baseline="-25000" dirty="0" smtClean="0"/>
              <a:t>2</a:t>
            </a:r>
            <a:r>
              <a:rPr lang="en-GB" sz="3200" dirty="0" smtClean="0"/>
              <a:t>CO</a:t>
            </a:r>
            <a:r>
              <a:rPr lang="en-GB" sz="3200" baseline="-25000" dirty="0" smtClean="0"/>
              <a:t>3</a:t>
            </a:r>
            <a:r>
              <a:rPr lang="en-GB" sz="3200" dirty="0" smtClean="0"/>
              <a:t> + 3 H</a:t>
            </a:r>
            <a:r>
              <a:rPr lang="en-GB" sz="3200" baseline="-25000" dirty="0" smtClean="0"/>
              <a:t>2</a:t>
            </a:r>
            <a:r>
              <a:rPr lang="en-GB" sz="3200" dirty="0" smtClean="0"/>
              <a:t>O</a:t>
            </a:r>
          </a:p>
          <a:p>
            <a:pPr algn="ctr"/>
            <a:r>
              <a:rPr lang="en-GB" sz="3200" dirty="0" smtClean="0"/>
              <a:t>2LiOH + CO</a:t>
            </a:r>
            <a:r>
              <a:rPr lang="en-GB" sz="3200" baseline="-25000" dirty="0" smtClean="0"/>
              <a:t>2</a:t>
            </a:r>
            <a:r>
              <a:rPr lang="en-GB" sz="3200" dirty="0" smtClean="0"/>
              <a:t> → Li</a:t>
            </a:r>
            <a:r>
              <a:rPr lang="en-GB" sz="3200" baseline="-25000" dirty="0" smtClean="0"/>
              <a:t>2</a:t>
            </a:r>
            <a:r>
              <a:rPr lang="en-GB" sz="3200" dirty="0" smtClean="0"/>
              <a:t>CO</a:t>
            </a:r>
            <a:r>
              <a:rPr lang="en-GB" sz="3200" baseline="-25000" dirty="0" smtClean="0"/>
              <a:t>3</a:t>
            </a:r>
            <a:r>
              <a:rPr lang="en-GB" sz="3200" dirty="0" smtClean="0"/>
              <a:t> + H</a:t>
            </a:r>
            <a:r>
              <a:rPr lang="en-GB" sz="3200" baseline="-25000" dirty="0" smtClean="0"/>
              <a:t>2</a:t>
            </a:r>
            <a:r>
              <a:rPr lang="en-GB" sz="3200" dirty="0" smtClean="0"/>
              <a:t>O</a:t>
            </a:r>
          </a:p>
          <a:p>
            <a:pPr algn="ctr"/>
            <a:endParaRPr lang="en-GB"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3200" dirty="0" smtClean="0"/>
              <a:t>Second is lighter and produces less water.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Neither</a:t>
            </a:r>
            <a:r>
              <a:rPr kumimoji="0" lang="en-GB" sz="3200" b="0" i="0" u="none" strike="noStrike" kern="1200" cap="none" spc="0" normalizeH="0" noProof="0" dirty="0" smtClean="0">
                <a:ln>
                  <a:noFill/>
                </a:ln>
                <a:solidFill>
                  <a:schemeClr val="tx1"/>
                </a:solidFill>
                <a:effectLst/>
                <a:uLnTx/>
                <a:uFillTx/>
                <a:latin typeface="+mn-lt"/>
                <a:ea typeface="+mn-ea"/>
                <a:cs typeface="+mn-cs"/>
              </a:rPr>
              <a:t> systems are </a:t>
            </a:r>
            <a:r>
              <a:rPr kumimoji="0" lang="en-GB" sz="3200" b="0" i="0" u="none" strike="noStrike" kern="1200" cap="none" spc="0" normalizeH="0" noProof="0" dirty="0" err="1" smtClean="0">
                <a:ln>
                  <a:noFill/>
                </a:ln>
                <a:solidFill>
                  <a:schemeClr val="tx1"/>
                </a:solidFill>
                <a:effectLst/>
                <a:uLnTx/>
                <a:uFillTx/>
                <a:latin typeface="+mn-lt"/>
                <a:ea typeface="+mn-ea"/>
                <a:cs typeface="+mn-cs"/>
              </a:rPr>
              <a:t>regenerable</a:t>
            </a:r>
            <a:r>
              <a:rPr kumimoji="0" lang="en-GB" sz="3200" b="0" i="0" u="none" strike="noStrike" kern="1200" cap="none" spc="0" normalizeH="0" noProof="0" dirty="0" smtClean="0">
                <a:ln>
                  <a:noFill/>
                </a:ln>
                <a:solidFill>
                  <a:schemeClr val="tx1"/>
                </a:solidFill>
                <a:effectLst/>
                <a:uLnTx/>
                <a:uFillTx/>
                <a:latin typeface="+mn-lt"/>
                <a:ea typeface="+mn-ea"/>
                <a:cs typeface="+mn-cs"/>
              </a:rPr>
              <a:t> and </a:t>
            </a:r>
            <a:r>
              <a:rPr kumimoji="0" lang="en-GB" sz="3200" b="0" i="0" u="none" strike="noStrike" kern="1200" cap="none" spc="0" normalizeH="0" noProof="0" dirty="0" err="1" smtClean="0">
                <a:ln>
                  <a:noFill/>
                </a:ln>
                <a:solidFill>
                  <a:schemeClr val="tx1"/>
                </a:solidFill>
                <a:effectLst/>
                <a:uLnTx/>
                <a:uFillTx/>
                <a:latin typeface="+mn-lt"/>
                <a:ea typeface="+mn-ea"/>
                <a:cs typeface="+mn-cs"/>
              </a:rPr>
              <a:t>LiOH</a:t>
            </a:r>
            <a:r>
              <a:rPr kumimoji="0" lang="en-GB" sz="3200" b="0" i="0" u="none" strike="noStrike" kern="1200" cap="none" spc="0" normalizeH="0" noProof="0" dirty="0" smtClean="0">
                <a:ln>
                  <a:noFill/>
                </a:ln>
                <a:solidFill>
                  <a:schemeClr val="tx1"/>
                </a:solidFill>
                <a:effectLst/>
                <a:uLnTx/>
                <a:uFillTx/>
                <a:latin typeface="+mn-lt"/>
                <a:ea typeface="+mn-ea"/>
                <a:cs typeface="+mn-cs"/>
              </a:rPr>
              <a:t> must be resupplied.</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9" name="Flowchart: Manual Operation 18"/>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1" name="Flowchart: Manual Operation 20"/>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3" name="Flowchart: Manual Operation 22"/>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26" name="Flowchart: Manual Operation 25"/>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8" name="Flowchart: Manual Operation 27"/>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30" name="Flowchart: Manual Operation 29"/>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394527220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77686" y="965919"/>
            <a:ext cx="8712968" cy="830997"/>
          </a:xfrm>
          <a:prstGeom prst="rect">
            <a:avLst/>
          </a:prstGeom>
          <a:noFill/>
        </p:spPr>
        <p:txBody>
          <a:bodyPr wrap="square" rtlCol="0">
            <a:spAutoFit/>
          </a:bodyPr>
          <a:lstStyle/>
          <a:p>
            <a:pPr algn="ctr"/>
            <a:r>
              <a:rPr lang="en-GB" sz="2400" b="1" dirty="0" smtClean="0">
                <a:latin typeface="Arial" pitchFamily="34" charset="0"/>
                <a:cs typeface="Arial" pitchFamily="34" charset="0"/>
              </a:rPr>
              <a:t>Criteria &amp; Constraints- 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Separation</a:t>
            </a:r>
          </a:p>
          <a:p>
            <a:pPr algn="ctr"/>
            <a:endParaRPr lang="en-GB" sz="2400" b="1" dirty="0">
              <a:latin typeface="Arial" pitchFamily="34" charset="0"/>
              <a:cs typeface="Arial"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1375280906"/>
              </p:ext>
            </p:extLst>
          </p:nvPr>
        </p:nvGraphicFramePr>
        <p:xfrm>
          <a:off x="683568" y="1628800"/>
          <a:ext cx="7560840" cy="3090288"/>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smtClean="0"/>
                        <a:t>CRDA</a:t>
                      </a:r>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499216">
                <a:tc>
                  <a:txBody>
                    <a:bodyPr/>
                    <a:lstStyle/>
                    <a:p>
                      <a:r>
                        <a:rPr lang="en-GB" dirty="0" smtClean="0"/>
                        <a:t>MEA Absorption</a:t>
                      </a:r>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489432">
                <a:tc>
                  <a:txBody>
                    <a:bodyPr/>
                    <a:lstStyle/>
                    <a:p>
                      <a:r>
                        <a:rPr lang="en-GB" dirty="0" smtClean="0"/>
                        <a:t>Activated</a:t>
                      </a:r>
                      <a:r>
                        <a:rPr lang="en-GB" baseline="0" dirty="0" smtClean="0"/>
                        <a:t> Carbon</a:t>
                      </a:r>
                      <a:endParaRPr lang="en-GB" dirty="0"/>
                    </a:p>
                  </a:txBody>
                  <a:tcPr/>
                </a:tc>
                <a:tc>
                  <a:txBody>
                    <a:bodyPr/>
                    <a:lstStyle/>
                    <a:p>
                      <a:endParaRPr lang="en-GB" dirty="0"/>
                    </a:p>
                  </a:txBody>
                  <a:tcPr/>
                </a:tc>
                <a:tc>
                  <a:txBody>
                    <a:bodyPr/>
                    <a:lstStyle/>
                    <a:p>
                      <a:pPr algn="ctr"/>
                      <a:r>
                        <a:rPr lang="en-GB" dirty="0" smtClean="0"/>
                        <a:t>-</a:t>
                      </a:r>
                      <a:endParaRPr lang="en-GB" b="1" dirty="0">
                        <a:solidFill>
                          <a:schemeClr val="accent4">
                            <a:lumMod val="50000"/>
                          </a:schemeClr>
                        </a:solidFill>
                      </a:endParaRPr>
                    </a:p>
                  </a:txBody>
                  <a:tcPr/>
                </a:tc>
                <a:tc>
                  <a:txBody>
                    <a:bodyPr/>
                    <a:lstStyle/>
                    <a:p>
                      <a:pPr algn="ctr"/>
                      <a:r>
                        <a:rPr lang="en-GB" dirty="0" smtClean="0"/>
                        <a:t>-</a:t>
                      </a:r>
                      <a:endParaRPr lang="en-GB" dirty="0"/>
                    </a:p>
                  </a:txBody>
                  <a:tcPr/>
                </a:tc>
                <a:tc>
                  <a:txBody>
                    <a:bodyPr/>
                    <a:lstStyle/>
                    <a:p>
                      <a:pPr algn="ctr"/>
                      <a:r>
                        <a:rPr lang="en-GB" dirty="0" smtClean="0"/>
                        <a:t>-</a:t>
                      </a:r>
                      <a:endParaRPr lang="en-GB" dirty="0"/>
                    </a:p>
                  </a:txBody>
                  <a:tcPr/>
                </a:tc>
              </a:tr>
              <a:tr h="479648">
                <a:tc>
                  <a:txBody>
                    <a:bodyPr/>
                    <a:lstStyle/>
                    <a:p>
                      <a:r>
                        <a:rPr lang="en-GB" dirty="0" smtClean="0"/>
                        <a:t>PSA</a:t>
                      </a:r>
                      <a:endParaRPr lang="en-GB" dirty="0"/>
                    </a:p>
                  </a:txBody>
                  <a:tcPr/>
                </a:tc>
                <a:tc>
                  <a:txBody>
                    <a:bodyPr/>
                    <a:lstStyle/>
                    <a:p>
                      <a:endParaRPr lang="en-GB" dirty="0"/>
                    </a:p>
                  </a:txBody>
                  <a:tcPr/>
                </a:tc>
                <a:tc>
                  <a:txBody>
                    <a:bodyPr/>
                    <a:lstStyle/>
                    <a:p>
                      <a:endParaRPr lang="en-GB" sz="2400" dirty="0"/>
                    </a:p>
                  </a:txBody>
                  <a:tcPr/>
                </a:tc>
                <a:tc>
                  <a:txBody>
                    <a:bodyPr/>
                    <a:lstStyle/>
                    <a:p>
                      <a:endParaRPr lang="en-GB" dirty="0"/>
                    </a:p>
                  </a:txBody>
                  <a:tcPr/>
                </a:tc>
                <a:tc>
                  <a:txBody>
                    <a:bodyPr/>
                    <a:lstStyle/>
                    <a:p>
                      <a:endParaRPr lang="en-GB" sz="2400" dirty="0"/>
                    </a:p>
                  </a:txBody>
                  <a:tcPr/>
                </a:tc>
              </a:tr>
              <a:tr h="469864">
                <a:tc>
                  <a:txBody>
                    <a:bodyPr/>
                    <a:lstStyle/>
                    <a:p>
                      <a:r>
                        <a:rPr lang="en-GB" dirty="0" smtClean="0"/>
                        <a:t>Sorbents</a:t>
                      </a:r>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bl>
          </a:graphicData>
        </a:graphic>
      </p:graphicFrame>
      <p:pic>
        <p:nvPicPr>
          <p:cNvPr id="22"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73116" y="431917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45441" y="234888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70517" y="286569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20580" y="386104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5312" y="3381411"/>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1958" y="286319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6661" y="386104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62805" y="235070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386104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9280" y="384714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236095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289566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3694" y="236095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62804" y="289771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65179" y="433799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433799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3693" y="4333934"/>
            <a:ext cx="386741" cy="284288"/>
          </a:xfrm>
          <a:prstGeom prst="rect">
            <a:avLst/>
          </a:prstGeom>
          <a:noFill/>
          <a:extLst>
            <a:ext uri="{909E8E84-426E-40dd-AFC4-6F175D3DCCD1}">
              <a14:hiddenFill xmlns:a14="http://schemas.microsoft.com/office/drawing/2010/main">
                <a:solidFill>
                  <a:srgbClr val="FFFFFF"/>
                </a:solidFill>
              </a14:hiddenFill>
            </a:ext>
          </a:extLst>
        </p:spPr>
      </p:pic>
      <p:sp>
        <p:nvSpPr>
          <p:cNvPr id="34" name="Flowchart: Manual Operation 33"/>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36" name="Flowchart: Manual Operation 35"/>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2" name="Flowchart: Manual Operation 41"/>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49" name="Flowchart: Manual Operation 48"/>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Box 49"/>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51" name="Flowchart: Manual Operation 50"/>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TextBox 51"/>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53" name="Flowchart: Manual Operation 52"/>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411090933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1. Design </a:t>
            </a:r>
          </a:p>
          <a:p>
            <a:r>
              <a:rPr lang="en-GB" sz="1200" b="1" dirty="0" smtClean="0">
                <a:latin typeface="Arial" pitchFamily="34" charset="0"/>
                <a:cs typeface="Arial" pitchFamily="34" charset="0"/>
              </a:rPr>
              <a:t>objectives</a:t>
            </a:r>
            <a:endParaRPr lang="en-GB" sz="1200" b="1" dirty="0">
              <a:latin typeface="Arial" pitchFamily="34" charset="0"/>
              <a:cs typeface="Arial" pitchFamily="34" charset="0"/>
            </a:endParaRPr>
          </a:p>
        </p:txBody>
      </p:sp>
      <p:sp>
        <p:nvSpPr>
          <p:cNvPr id="4" name="TextBox 3"/>
          <p:cNvSpPr txBox="1"/>
          <p:nvPr/>
        </p:nvSpPr>
        <p:spPr>
          <a:xfrm>
            <a:off x="197260" y="1196752"/>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Design Outline</a:t>
            </a:r>
            <a:endParaRPr lang="en-GB" sz="2400" b="1" dirty="0">
              <a:latin typeface="Arial" pitchFamily="34" charset="0"/>
              <a:cs typeface="Arial" pitchFamily="34" charset="0"/>
            </a:endParaRPr>
          </a:p>
        </p:txBody>
      </p:sp>
      <p:sp>
        <p:nvSpPr>
          <p:cNvPr id="10" name="TextBox 9"/>
          <p:cNvSpPr txBox="1"/>
          <p:nvPr/>
        </p:nvSpPr>
        <p:spPr>
          <a:xfrm>
            <a:off x="971600" y="2060848"/>
            <a:ext cx="7456925" cy="2585323"/>
          </a:xfrm>
          <a:prstGeom prst="rect">
            <a:avLst/>
          </a:prstGeom>
          <a:noFill/>
        </p:spPr>
        <p:txBody>
          <a:bodyPr wrap="square" rtlCol="0">
            <a:spAutoFit/>
          </a:bodyPr>
          <a:lstStyle/>
          <a:p>
            <a:r>
              <a:rPr lang="en-GB" dirty="0" smtClean="0">
                <a:latin typeface="Arial" pitchFamily="34" charset="0"/>
                <a:cs typeface="Arial" pitchFamily="34" charset="0"/>
              </a:rPr>
              <a:t>We have identified </a:t>
            </a:r>
            <a:r>
              <a:rPr lang="en-GB" b="1" dirty="0" smtClean="0">
                <a:latin typeface="Arial" pitchFamily="34" charset="0"/>
                <a:cs typeface="Arial" pitchFamily="34" charset="0"/>
              </a:rPr>
              <a:t>3 key stages </a:t>
            </a:r>
            <a:r>
              <a:rPr lang="en-GB" dirty="0" smtClean="0">
                <a:latin typeface="Arial" pitchFamily="34" charset="0"/>
                <a:cs typeface="Arial" pitchFamily="34" charset="0"/>
              </a:rPr>
              <a:t>of the design:</a:t>
            </a:r>
          </a:p>
          <a:p>
            <a:endParaRPr lang="en-GB" dirty="0" smtClean="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Resource requirements assuming no recycling or utilisation of local sources</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Resource requirements with recycling introduced</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Resource requirements with recycling introduced and utilisation of local resources. Investigation into unconventional technologies</a:t>
            </a:r>
            <a:endParaRPr lang="en-GB" dirty="0">
              <a:latin typeface="Arial" pitchFamily="34" charset="0"/>
              <a:cs typeface="Arial" pitchFamily="34" charset="0"/>
            </a:endParaRPr>
          </a:p>
        </p:txBody>
      </p:sp>
    </p:spTree>
    <p:extLst>
      <p:ext uri="{BB962C8B-B14F-4D97-AF65-F5344CB8AC3E}">
        <p14:creationId xmlns:p14="http://schemas.microsoft.com/office/powerpoint/2010/main" val="2898632340"/>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3670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77686" y="965919"/>
            <a:ext cx="8712968" cy="830997"/>
          </a:xfrm>
          <a:prstGeom prst="rect">
            <a:avLst/>
          </a:prstGeom>
          <a:noFill/>
        </p:spPr>
        <p:txBody>
          <a:bodyPr wrap="square" rtlCol="0">
            <a:spAutoFit/>
          </a:bodyPr>
          <a:lstStyle/>
          <a:p>
            <a:pPr algn="ctr"/>
            <a:r>
              <a:rPr lang="en-GB" sz="2400" b="1" dirty="0" smtClean="0">
                <a:latin typeface="Arial" pitchFamily="34" charset="0"/>
                <a:cs typeface="Arial" pitchFamily="34" charset="0"/>
              </a:rPr>
              <a:t>Criteria &amp; Constraints- 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Separation</a:t>
            </a:r>
          </a:p>
          <a:p>
            <a:pPr algn="ctr"/>
            <a:endParaRPr lang="en-GB" sz="2400" b="1" dirty="0">
              <a:latin typeface="Arial" pitchFamily="34" charset="0"/>
              <a:cs typeface="Arial"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1748545495"/>
              </p:ext>
            </p:extLst>
          </p:nvPr>
        </p:nvGraphicFramePr>
        <p:xfrm>
          <a:off x="683568" y="1628800"/>
          <a:ext cx="7560840" cy="3090288"/>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smtClean="0"/>
                        <a:t>CRDA</a:t>
                      </a:r>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r>
              <a:tr h="499216">
                <a:tc>
                  <a:txBody>
                    <a:bodyPr/>
                    <a:lstStyle/>
                    <a:p>
                      <a:r>
                        <a:rPr lang="en-GB" dirty="0" smtClean="0"/>
                        <a:t>MEA Absorption</a:t>
                      </a:r>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r>
              <a:tr h="489432">
                <a:tc>
                  <a:txBody>
                    <a:bodyPr/>
                    <a:lstStyle/>
                    <a:p>
                      <a:r>
                        <a:rPr lang="en-GB" dirty="0" smtClean="0"/>
                        <a:t>Activated</a:t>
                      </a:r>
                      <a:r>
                        <a:rPr lang="en-GB" baseline="0" dirty="0" smtClean="0"/>
                        <a:t> Carbon</a:t>
                      </a:r>
                      <a:endParaRPr lang="en-GB" dirty="0"/>
                    </a:p>
                  </a:txBody>
                  <a:tcPr/>
                </a:tc>
                <a:tc>
                  <a:txBody>
                    <a:bodyPr/>
                    <a:lstStyle/>
                    <a:p>
                      <a:endParaRPr lang="en-GB" dirty="0"/>
                    </a:p>
                  </a:txBody>
                  <a:tcPr/>
                </a:tc>
                <a:tc>
                  <a:txBody>
                    <a:bodyPr/>
                    <a:lstStyle/>
                    <a:p>
                      <a:pPr algn="ctr"/>
                      <a:r>
                        <a:rPr lang="en-GB" b="1" dirty="0" smtClean="0">
                          <a:solidFill>
                            <a:schemeClr val="accent4">
                              <a:lumMod val="50000"/>
                            </a:schemeClr>
                          </a:solidFill>
                        </a:rPr>
                        <a:t>-</a:t>
                      </a:r>
                      <a:endParaRPr lang="en-GB" b="1" dirty="0">
                        <a:solidFill>
                          <a:schemeClr val="accent4">
                            <a:lumMod val="50000"/>
                          </a:schemeClr>
                        </a:solidFill>
                      </a:endParaRPr>
                    </a:p>
                  </a:txBody>
                  <a:tcPr/>
                </a:tc>
                <a:tc>
                  <a:txBody>
                    <a:bodyPr/>
                    <a:lstStyle/>
                    <a:p>
                      <a:pPr algn="ctr"/>
                      <a:r>
                        <a:rPr lang="en-GB" dirty="0" smtClean="0"/>
                        <a:t>-</a:t>
                      </a:r>
                      <a:endParaRPr lang="en-GB" dirty="0"/>
                    </a:p>
                  </a:txBody>
                  <a:tcPr/>
                </a:tc>
                <a:tc>
                  <a:txBody>
                    <a:bodyPr/>
                    <a:lstStyle/>
                    <a:p>
                      <a:pPr algn="ctr"/>
                      <a:r>
                        <a:rPr lang="en-GB" dirty="0" smtClean="0"/>
                        <a:t>-</a:t>
                      </a:r>
                      <a:endParaRPr lang="en-GB" dirty="0"/>
                    </a:p>
                  </a:txBody>
                  <a:tcPr/>
                </a:tc>
              </a:tr>
              <a:tr h="479648">
                <a:tc>
                  <a:txBody>
                    <a:bodyPr/>
                    <a:lstStyle/>
                    <a:p>
                      <a:r>
                        <a:rPr lang="en-GB" dirty="0" smtClean="0"/>
                        <a:t>PSA</a:t>
                      </a:r>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sz="2400" dirty="0"/>
                    </a:p>
                  </a:txBody>
                  <a:tcPr>
                    <a:solidFill>
                      <a:srgbClr val="FFFF00"/>
                    </a:solidFill>
                  </a:tcPr>
                </a:tc>
                <a:tc>
                  <a:txBody>
                    <a:bodyPr/>
                    <a:lstStyle/>
                    <a:p>
                      <a:endParaRPr lang="en-GB" dirty="0"/>
                    </a:p>
                  </a:txBody>
                  <a:tcPr>
                    <a:solidFill>
                      <a:srgbClr val="FFFF00"/>
                    </a:solidFill>
                  </a:tcPr>
                </a:tc>
                <a:tc>
                  <a:txBody>
                    <a:bodyPr/>
                    <a:lstStyle/>
                    <a:p>
                      <a:endParaRPr lang="en-GB" sz="2400" dirty="0"/>
                    </a:p>
                  </a:txBody>
                  <a:tcPr>
                    <a:solidFill>
                      <a:srgbClr val="FFFF00"/>
                    </a:solidFill>
                  </a:tcPr>
                </a:tc>
              </a:tr>
              <a:tr h="469864">
                <a:tc>
                  <a:txBody>
                    <a:bodyPr/>
                    <a:lstStyle/>
                    <a:p>
                      <a:r>
                        <a:rPr lang="en-GB" dirty="0" smtClean="0"/>
                        <a:t>Sorbents</a:t>
                      </a:r>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bl>
          </a:graphicData>
        </a:graphic>
      </p:graphicFrame>
      <p:pic>
        <p:nvPicPr>
          <p:cNvPr id="22"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73116" y="431917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45441" y="234888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70517" y="286569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20580" y="386104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5312" y="3381411"/>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1958" y="286319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6661" y="386104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62805" y="235070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386104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9280" y="384714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236095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289566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3694" y="236095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62804" y="289771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65179" y="433799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433799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6" descr="http://upload.wikimedia.org/wikipedia/en/e/e4/Green_tick.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3693" y="4333934"/>
            <a:ext cx="386741" cy="284288"/>
          </a:xfrm>
          <a:prstGeom prst="rect">
            <a:avLst/>
          </a:prstGeom>
          <a:noFill/>
          <a:extLst>
            <a:ext uri="{909E8E84-426E-40dd-AFC4-6F175D3DCCD1}">
              <a14:hiddenFill xmlns:a14="http://schemas.microsoft.com/office/drawing/2010/main">
                <a:solidFill>
                  <a:srgbClr val="FFFFFF"/>
                </a:solidFill>
              </a14:hiddenFill>
            </a:ext>
          </a:extLst>
        </p:spPr>
      </p:pic>
      <p:sp>
        <p:nvSpPr>
          <p:cNvPr id="34" name="Flowchart: Manual Operation 33"/>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36" name="Flowchart: Manual Operation 35"/>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2" name="Flowchart: Manual Operation 41"/>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49" name="Flowchart: Manual Operation 48"/>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Box 49"/>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51" name="Flowchart: Manual Operation 50"/>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TextBox 51"/>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53" name="Flowchart: Manual Operation 52"/>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3364939623"/>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3893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77686" y="965919"/>
            <a:ext cx="8712968" cy="461665"/>
          </a:xfrm>
          <a:prstGeom prst="rect">
            <a:avLst/>
          </a:prstGeom>
          <a:noFill/>
        </p:spPr>
        <p:txBody>
          <a:bodyPr wrap="square" rtlCol="0">
            <a:spAutoFit/>
          </a:bodyPr>
          <a:lstStyle/>
          <a:p>
            <a:pPr algn="ctr"/>
            <a:r>
              <a:rPr lang="en-GB" sz="2400" b="1" dirty="0">
                <a:latin typeface="Arial" pitchFamily="34" charset="0"/>
                <a:cs typeface="Arial" pitchFamily="34" charset="0"/>
              </a:rPr>
              <a:t>CO</a:t>
            </a:r>
            <a:r>
              <a:rPr lang="en-GB" sz="2400" b="1" baseline="-25000" dirty="0">
                <a:latin typeface="Arial" pitchFamily="34" charset="0"/>
                <a:cs typeface="Arial" pitchFamily="34" charset="0"/>
              </a:rPr>
              <a:t>2</a:t>
            </a:r>
            <a:r>
              <a:rPr lang="en-GB" sz="2400" b="1" dirty="0">
                <a:latin typeface="Arial" pitchFamily="34" charset="0"/>
                <a:cs typeface="Arial" pitchFamily="34" charset="0"/>
              </a:rPr>
              <a:t> </a:t>
            </a:r>
            <a:r>
              <a:rPr lang="en-GB" sz="2400" b="1" dirty="0" smtClean="0">
                <a:latin typeface="Arial" pitchFamily="34" charset="0"/>
                <a:cs typeface="Arial" pitchFamily="34" charset="0"/>
              </a:rPr>
              <a:t>Separation - Final 3 </a:t>
            </a:r>
            <a:endParaRPr lang="en-GB" sz="2400" b="1" dirty="0">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4013120410"/>
              </p:ext>
            </p:extLst>
          </p:nvPr>
        </p:nvGraphicFramePr>
        <p:xfrm>
          <a:off x="1727624" y="1628800"/>
          <a:ext cx="5652240" cy="4789892"/>
        </p:xfrm>
        <a:graphic>
          <a:graphicData uri="http://schemas.openxmlformats.org/drawingml/2006/table">
            <a:tbl>
              <a:tblPr firstRow="1" bandRow="1">
                <a:tableStyleId>{5C22544A-7EE6-4342-B048-85BDC9FD1C3A}</a:tableStyleId>
              </a:tblPr>
              <a:tblGrid>
                <a:gridCol w="1688089"/>
                <a:gridCol w="1189367"/>
                <a:gridCol w="1351818"/>
                <a:gridCol w="1422966"/>
              </a:tblGrid>
              <a:tr h="1262341">
                <a:tc>
                  <a:txBody>
                    <a:bodyPr/>
                    <a:lstStyle/>
                    <a:p>
                      <a:pPr algn="ctr"/>
                      <a:endParaRPr lang="en-GB" dirty="0"/>
                    </a:p>
                  </a:txBody>
                  <a:tcPr/>
                </a:tc>
                <a:tc>
                  <a:txBody>
                    <a:bodyPr/>
                    <a:lstStyle/>
                    <a:p>
                      <a:pPr algn="ctr"/>
                      <a:r>
                        <a:rPr lang="en-GB" dirty="0" smtClean="0"/>
                        <a:t>CDRA</a:t>
                      </a:r>
                      <a:endParaRPr lang="en-GB" dirty="0"/>
                    </a:p>
                  </a:txBody>
                  <a:tcPr/>
                </a:tc>
                <a:tc>
                  <a:txBody>
                    <a:bodyPr/>
                    <a:lstStyle/>
                    <a:p>
                      <a:pPr algn="ctr"/>
                      <a:r>
                        <a:rPr lang="en-GB" dirty="0" smtClean="0"/>
                        <a:t>MEA Absorption</a:t>
                      </a:r>
                      <a:endParaRPr lang="en-GB" dirty="0"/>
                    </a:p>
                  </a:txBody>
                  <a:tcPr/>
                </a:tc>
                <a:tc>
                  <a:txBody>
                    <a:bodyPr/>
                    <a:lstStyle/>
                    <a:p>
                      <a:pPr algn="ctr"/>
                      <a:r>
                        <a:rPr lang="en-GB" dirty="0" smtClean="0"/>
                        <a:t>PSA</a:t>
                      </a:r>
                      <a:endParaRPr lang="en-GB" dirty="0"/>
                    </a:p>
                  </a:txBody>
                  <a:tcPr/>
                </a:tc>
              </a:tr>
              <a:tr h="708591">
                <a:tc>
                  <a:txBody>
                    <a:bodyPr/>
                    <a:lstStyle/>
                    <a:p>
                      <a:pPr algn="ctr"/>
                      <a:r>
                        <a:rPr lang="en-GB" dirty="0" smtClean="0"/>
                        <a:t>Resupply</a:t>
                      </a:r>
                      <a:r>
                        <a:rPr lang="en-GB" baseline="0" dirty="0" smtClean="0"/>
                        <a:t> </a:t>
                      </a:r>
                    </a:p>
                    <a:p>
                      <a:pPr algn="ctr"/>
                      <a:r>
                        <a:rPr lang="en-GB" baseline="0" dirty="0" smtClean="0"/>
                        <a:t>(kg/18 months)</a:t>
                      </a:r>
                      <a:endParaRPr lang="en-GB" dirty="0"/>
                    </a:p>
                  </a:txBody>
                  <a:tcPr/>
                </a:tc>
                <a:tc>
                  <a:txBody>
                    <a:bodyPr/>
                    <a:lstStyle/>
                    <a:p>
                      <a:pPr algn="ctr"/>
                      <a:r>
                        <a:rPr lang="en-GB" dirty="0" smtClean="0"/>
                        <a:t>0</a:t>
                      </a:r>
                      <a:endParaRPr lang="en-GB" dirty="0"/>
                    </a:p>
                  </a:txBody>
                  <a:tcPr/>
                </a:tc>
                <a:tc>
                  <a:txBody>
                    <a:bodyPr/>
                    <a:lstStyle/>
                    <a:p>
                      <a:pPr algn="ctr"/>
                      <a:r>
                        <a:rPr lang="en-GB" dirty="0" smtClean="0"/>
                        <a:t>0*</a:t>
                      </a:r>
                      <a:endParaRPr lang="en-GB" dirty="0"/>
                    </a:p>
                  </a:txBody>
                  <a:tcPr/>
                </a:tc>
                <a:tc>
                  <a:txBody>
                    <a:bodyPr/>
                    <a:lstStyle/>
                    <a:p>
                      <a:pPr algn="ctr"/>
                      <a:r>
                        <a:rPr lang="en-GB" dirty="0" smtClean="0"/>
                        <a:t>0</a:t>
                      </a:r>
                      <a:endParaRPr lang="en-GB" dirty="0"/>
                    </a:p>
                  </a:txBody>
                  <a:tcPr/>
                </a:tc>
              </a:tr>
              <a:tr h="624401">
                <a:tc>
                  <a:txBody>
                    <a:bodyPr/>
                    <a:lstStyle/>
                    <a:p>
                      <a:pPr algn="ctr"/>
                      <a:r>
                        <a:rPr lang="en-GB" dirty="0" smtClean="0"/>
                        <a:t>No. of independent</a:t>
                      </a:r>
                    </a:p>
                    <a:p>
                      <a:pPr algn="ctr"/>
                      <a:r>
                        <a:rPr lang="en-GB" dirty="0" smtClean="0"/>
                        <a:t>units</a:t>
                      </a:r>
                      <a:endParaRPr lang="en-GB" dirty="0"/>
                    </a:p>
                  </a:txBody>
                  <a:tcPr/>
                </a:tc>
                <a:tc>
                  <a:txBody>
                    <a:bodyPr/>
                    <a:lstStyle/>
                    <a:p>
                      <a:pPr algn="ctr"/>
                      <a:r>
                        <a:rPr lang="en-GB" dirty="0" smtClean="0"/>
                        <a:t>2</a:t>
                      </a:r>
                      <a:endParaRPr lang="en-GB" dirty="0"/>
                    </a:p>
                  </a:txBody>
                  <a:tcPr/>
                </a:tc>
                <a:tc>
                  <a:txBody>
                    <a:bodyPr/>
                    <a:lstStyle/>
                    <a:p>
                      <a:pPr algn="ctr"/>
                      <a:r>
                        <a:rPr lang="en-GB" dirty="0" smtClean="0"/>
                        <a:t>2</a:t>
                      </a:r>
                      <a:endParaRPr lang="en-GB" dirty="0"/>
                    </a:p>
                  </a:txBody>
                  <a:tcPr/>
                </a:tc>
                <a:tc>
                  <a:txBody>
                    <a:bodyPr/>
                    <a:lstStyle/>
                    <a:p>
                      <a:pPr algn="ctr"/>
                      <a:r>
                        <a:rPr lang="en-GB" dirty="0" smtClean="0"/>
                        <a:t>2*</a:t>
                      </a:r>
                      <a:endParaRPr lang="en-GB" dirty="0"/>
                    </a:p>
                  </a:txBody>
                  <a:tcPr/>
                </a:tc>
              </a:tr>
              <a:tr h="624401">
                <a:tc>
                  <a:txBody>
                    <a:bodyPr/>
                    <a:lstStyle/>
                    <a:p>
                      <a:pPr algn="ctr"/>
                      <a:r>
                        <a:rPr lang="en-GB" dirty="0" smtClean="0"/>
                        <a:t>Feed streams</a:t>
                      </a:r>
                      <a:endParaRPr lang="en-GB" dirty="0"/>
                    </a:p>
                  </a:txBody>
                  <a:tcPr/>
                </a:tc>
                <a:tc>
                  <a:txBody>
                    <a:bodyPr/>
                    <a:lstStyle/>
                    <a:p>
                      <a:pPr algn="ctr"/>
                      <a:r>
                        <a:rPr lang="en-GB" dirty="0" smtClean="0"/>
                        <a:t>1</a:t>
                      </a:r>
                      <a:endParaRPr lang="en-GB" dirty="0"/>
                    </a:p>
                  </a:txBody>
                  <a:tcPr/>
                </a:tc>
                <a:tc>
                  <a:txBody>
                    <a:bodyPr/>
                    <a:lstStyle/>
                    <a:p>
                      <a:pPr algn="ctr"/>
                      <a:r>
                        <a:rPr lang="en-GB" dirty="0" smtClean="0"/>
                        <a:t>1</a:t>
                      </a:r>
                      <a:endParaRPr lang="en-GB" dirty="0"/>
                    </a:p>
                  </a:txBody>
                  <a:tcPr/>
                </a:tc>
                <a:tc>
                  <a:txBody>
                    <a:bodyPr/>
                    <a:lstStyle/>
                    <a:p>
                      <a:pPr algn="ctr"/>
                      <a:r>
                        <a:rPr lang="en-GB" dirty="0" smtClean="0"/>
                        <a:t>1</a:t>
                      </a:r>
                      <a:endParaRPr lang="en-GB" dirty="0"/>
                    </a:p>
                  </a:txBody>
                  <a:tcPr/>
                </a:tc>
              </a:tr>
              <a:tr h="624401">
                <a:tc>
                  <a:txBody>
                    <a:bodyPr/>
                    <a:lstStyle/>
                    <a:p>
                      <a:pPr algn="ctr"/>
                      <a:r>
                        <a:rPr lang="en-GB" dirty="0" smtClean="0"/>
                        <a:t>Recovery rate (%)</a:t>
                      </a:r>
                      <a:endParaRPr lang="en-GB" dirty="0"/>
                    </a:p>
                  </a:txBody>
                  <a:tcPr/>
                </a:tc>
                <a:tc>
                  <a:txBody>
                    <a:bodyPr/>
                    <a:lstStyle/>
                    <a:p>
                      <a:pPr algn="ctr"/>
                      <a:r>
                        <a:rPr lang="en-GB" dirty="0" smtClean="0"/>
                        <a:t>-</a:t>
                      </a:r>
                      <a:endParaRPr lang="en-GB" dirty="0"/>
                    </a:p>
                  </a:txBody>
                  <a:tcPr/>
                </a:tc>
                <a:tc>
                  <a:txBody>
                    <a:bodyPr/>
                    <a:lstStyle/>
                    <a:p>
                      <a:pPr algn="ctr"/>
                      <a:r>
                        <a:rPr lang="en-GB" dirty="0" smtClean="0"/>
                        <a:t>70-90</a:t>
                      </a:r>
                      <a:endParaRPr lang="en-GB" dirty="0"/>
                    </a:p>
                  </a:txBody>
                  <a:tcPr/>
                </a:tc>
                <a:tc>
                  <a:txBody>
                    <a:bodyPr/>
                    <a:lstStyle/>
                    <a:p>
                      <a:pPr algn="ctr"/>
                      <a:r>
                        <a:rPr lang="en-GB" dirty="0" smtClean="0"/>
                        <a:t>95*</a:t>
                      </a:r>
                      <a:endParaRPr lang="en-GB" dirty="0"/>
                    </a:p>
                  </a:txBody>
                  <a:tcPr/>
                </a:tc>
              </a:tr>
              <a:tr h="624401">
                <a:tc>
                  <a:txBody>
                    <a:bodyPr/>
                    <a:lstStyle/>
                    <a:p>
                      <a:pPr algn="ctr"/>
                      <a:r>
                        <a:rPr lang="en-GB" dirty="0" smtClean="0"/>
                        <a:t>Maintenance (years)</a:t>
                      </a:r>
                      <a:endParaRPr lang="en-GB" dirty="0"/>
                    </a:p>
                  </a:txBody>
                  <a:tcPr/>
                </a:tc>
                <a:tc>
                  <a:txBody>
                    <a:bodyPr/>
                    <a:lstStyle/>
                    <a:p>
                      <a:pPr algn="ctr"/>
                      <a:r>
                        <a:rPr lang="en-GB" dirty="0" smtClean="0"/>
                        <a:t>3-5 </a:t>
                      </a:r>
                      <a:endParaRPr lang="en-GB" dirty="0"/>
                    </a:p>
                  </a:txBody>
                  <a:tcPr/>
                </a:tc>
                <a:tc>
                  <a:txBody>
                    <a:bodyPr/>
                    <a:lstStyle/>
                    <a:p>
                      <a:pPr algn="ctr"/>
                      <a:r>
                        <a:rPr lang="en-GB" dirty="0" smtClean="0"/>
                        <a:t>-</a:t>
                      </a:r>
                      <a:endParaRPr lang="en-GB" dirty="0"/>
                    </a:p>
                  </a:txBody>
                  <a:tcPr/>
                </a:tc>
                <a:tc>
                  <a:txBody>
                    <a:bodyPr/>
                    <a:lstStyle/>
                    <a:p>
                      <a:pPr algn="ctr"/>
                      <a:r>
                        <a:rPr lang="en-GB" dirty="0" smtClean="0"/>
                        <a:t>3-5</a:t>
                      </a:r>
                      <a:endParaRPr lang="en-GB" dirty="0"/>
                    </a:p>
                  </a:txBody>
                  <a:tcPr/>
                </a:tc>
              </a:tr>
            </a:tbl>
          </a:graphicData>
        </a:graphic>
      </p:graphicFrame>
      <p:sp>
        <p:nvSpPr>
          <p:cNvPr id="17" name="Flowchart: Manual Operation 16"/>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9" name="Flowchart: Manual Operation 1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1" name="Flowchart: Manual Operation 20"/>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23" name="Flowchart: Manual Operation 22"/>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6" name="Flowchart: Manual Operation 2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8" name="Flowchart: Manual Operation 2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3448301578"/>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3893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77686" y="965919"/>
            <a:ext cx="8712968" cy="461665"/>
          </a:xfrm>
          <a:prstGeom prst="rect">
            <a:avLst/>
          </a:prstGeom>
          <a:noFill/>
        </p:spPr>
        <p:txBody>
          <a:bodyPr wrap="square" rtlCol="0">
            <a:spAutoFit/>
          </a:bodyPr>
          <a:lstStyle/>
          <a:p>
            <a:pPr algn="ctr"/>
            <a:r>
              <a:rPr lang="en-GB" sz="2400" b="1" dirty="0">
                <a:latin typeface="Arial" pitchFamily="34" charset="0"/>
                <a:cs typeface="Arial" pitchFamily="34" charset="0"/>
              </a:rPr>
              <a:t>CO</a:t>
            </a:r>
            <a:r>
              <a:rPr lang="en-GB" sz="2400" b="1" baseline="-25000" dirty="0">
                <a:latin typeface="Arial" pitchFamily="34" charset="0"/>
                <a:cs typeface="Arial" pitchFamily="34" charset="0"/>
              </a:rPr>
              <a:t>2</a:t>
            </a:r>
            <a:r>
              <a:rPr lang="en-GB" sz="2400" b="1" dirty="0">
                <a:latin typeface="Arial" pitchFamily="34" charset="0"/>
                <a:cs typeface="Arial" pitchFamily="34" charset="0"/>
              </a:rPr>
              <a:t> </a:t>
            </a:r>
            <a:r>
              <a:rPr lang="en-GB" sz="2400" b="1" dirty="0" smtClean="0">
                <a:latin typeface="Arial" pitchFamily="34" charset="0"/>
                <a:cs typeface="Arial" pitchFamily="34" charset="0"/>
              </a:rPr>
              <a:t>Separation - Final 3 </a:t>
            </a:r>
            <a:endParaRPr lang="en-GB" sz="2400" b="1" dirty="0">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980123875"/>
              </p:ext>
            </p:extLst>
          </p:nvPr>
        </p:nvGraphicFramePr>
        <p:xfrm>
          <a:off x="1727624" y="1628800"/>
          <a:ext cx="5652240" cy="4789892"/>
        </p:xfrm>
        <a:graphic>
          <a:graphicData uri="http://schemas.openxmlformats.org/drawingml/2006/table">
            <a:tbl>
              <a:tblPr firstRow="1" bandRow="1">
                <a:tableStyleId>{5C22544A-7EE6-4342-B048-85BDC9FD1C3A}</a:tableStyleId>
              </a:tblPr>
              <a:tblGrid>
                <a:gridCol w="1688089"/>
                <a:gridCol w="1189367"/>
                <a:gridCol w="1351818"/>
                <a:gridCol w="1422966"/>
              </a:tblGrid>
              <a:tr h="1262341">
                <a:tc>
                  <a:txBody>
                    <a:bodyPr/>
                    <a:lstStyle/>
                    <a:p>
                      <a:pPr algn="ctr"/>
                      <a:endParaRPr lang="en-GB" dirty="0"/>
                    </a:p>
                  </a:txBody>
                  <a:tcPr/>
                </a:tc>
                <a:tc>
                  <a:txBody>
                    <a:bodyPr/>
                    <a:lstStyle/>
                    <a:p>
                      <a:pPr algn="ctr"/>
                      <a:r>
                        <a:rPr lang="en-GB" dirty="0" smtClean="0"/>
                        <a:t>CDRA</a:t>
                      </a:r>
                      <a:endParaRPr lang="en-GB" dirty="0"/>
                    </a:p>
                  </a:txBody>
                  <a:tcPr/>
                </a:tc>
                <a:tc>
                  <a:txBody>
                    <a:bodyPr/>
                    <a:lstStyle/>
                    <a:p>
                      <a:pPr algn="ctr"/>
                      <a:r>
                        <a:rPr lang="en-GB" dirty="0" smtClean="0"/>
                        <a:t>MEA Absorption</a:t>
                      </a:r>
                      <a:endParaRPr lang="en-GB" dirty="0"/>
                    </a:p>
                  </a:txBody>
                  <a:tcPr/>
                </a:tc>
                <a:tc>
                  <a:txBody>
                    <a:bodyPr/>
                    <a:lstStyle/>
                    <a:p>
                      <a:pPr algn="ctr"/>
                      <a:r>
                        <a:rPr lang="en-GB" dirty="0" smtClean="0"/>
                        <a:t>PSA</a:t>
                      </a:r>
                      <a:endParaRPr lang="en-GB" dirty="0"/>
                    </a:p>
                  </a:txBody>
                  <a:tcPr/>
                </a:tc>
              </a:tr>
              <a:tr h="708591">
                <a:tc>
                  <a:txBody>
                    <a:bodyPr/>
                    <a:lstStyle/>
                    <a:p>
                      <a:pPr algn="ctr"/>
                      <a:r>
                        <a:rPr lang="en-GB" dirty="0" smtClean="0"/>
                        <a:t>Resupply</a:t>
                      </a:r>
                      <a:r>
                        <a:rPr lang="en-GB" baseline="0" dirty="0" smtClean="0"/>
                        <a:t> </a:t>
                      </a:r>
                    </a:p>
                    <a:p>
                      <a:pPr algn="ctr"/>
                      <a:r>
                        <a:rPr lang="en-GB" baseline="0" dirty="0" smtClean="0"/>
                        <a:t>(kg/18 months)</a:t>
                      </a:r>
                      <a:endParaRPr lang="en-GB" dirty="0"/>
                    </a:p>
                  </a:txBody>
                  <a:tcPr/>
                </a:tc>
                <a:tc>
                  <a:txBody>
                    <a:bodyPr/>
                    <a:lstStyle/>
                    <a:p>
                      <a:pPr algn="ctr"/>
                      <a:r>
                        <a:rPr lang="en-GB" dirty="0" smtClean="0"/>
                        <a:t>0</a:t>
                      </a:r>
                      <a:endParaRPr lang="en-GB" dirty="0"/>
                    </a:p>
                  </a:txBody>
                  <a:tcPr>
                    <a:solidFill>
                      <a:srgbClr val="FFFF00"/>
                    </a:solidFill>
                  </a:tcPr>
                </a:tc>
                <a:tc>
                  <a:txBody>
                    <a:bodyPr/>
                    <a:lstStyle/>
                    <a:p>
                      <a:pPr algn="ctr"/>
                      <a:r>
                        <a:rPr lang="en-GB" dirty="0" smtClean="0"/>
                        <a:t>0*</a:t>
                      </a:r>
                      <a:endParaRPr lang="en-GB" dirty="0"/>
                    </a:p>
                  </a:txBody>
                  <a:tcPr/>
                </a:tc>
                <a:tc>
                  <a:txBody>
                    <a:bodyPr/>
                    <a:lstStyle/>
                    <a:p>
                      <a:pPr algn="ctr"/>
                      <a:r>
                        <a:rPr lang="en-GB" dirty="0" smtClean="0"/>
                        <a:t>0</a:t>
                      </a:r>
                      <a:endParaRPr lang="en-GB" dirty="0"/>
                    </a:p>
                  </a:txBody>
                  <a:tcPr/>
                </a:tc>
              </a:tr>
              <a:tr h="624401">
                <a:tc>
                  <a:txBody>
                    <a:bodyPr/>
                    <a:lstStyle/>
                    <a:p>
                      <a:pPr algn="ctr"/>
                      <a:r>
                        <a:rPr lang="en-GB" dirty="0" smtClean="0"/>
                        <a:t>No. of independent</a:t>
                      </a:r>
                    </a:p>
                    <a:p>
                      <a:pPr algn="ctr"/>
                      <a:r>
                        <a:rPr lang="en-GB" dirty="0" smtClean="0"/>
                        <a:t>units</a:t>
                      </a:r>
                      <a:endParaRPr lang="en-GB" dirty="0"/>
                    </a:p>
                  </a:txBody>
                  <a:tcPr/>
                </a:tc>
                <a:tc>
                  <a:txBody>
                    <a:bodyPr/>
                    <a:lstStyle/>
                    <a:p>
                      <a:pPr algn="ctr"/>
                      <a:r>
                        <a:rPr lang="en-GB" dirty="0" smtClean="0"/>
                        <a:t>2</a:t>
                      </a:r>
                      <a:endParaRPr lang="en-GB" dirty="0"/>
                    </a:p>
                  </a:txBody>
                  <a:tcPr>
                    <a:solidFill>
                      <a:srgbClr val="FFFF00"/>
                    </a:solidFill>
                  </a:tcPr>
                </a:tc>
                <a:tc>
                  <a:txBody>
                    <a:bodyPr/>
                    <a:lstStyle/>
                    <a:p>
                      <a:pPr algn="ctr"/>
                      <a:r>
                        <a:rPr lang="en-GB" dirty="0" smtClean="0"/>
                        <a:t>2</a:t>
                      </a:r>
                      <a:endParaRPr lang="en-GB" dirty="0"/>
                    </a:p>
                  </a:txBody>
                  <a:tcPr/>
                </a:tc>
                <a:tc>
                  <a:txBody>
                    <a:bodyPr/>
                    <a:lstStyle/>
                    <a:p>
                      <a:pPr algn="ctr"/>
                      <a:r>
                        <a:rPr lang="en-GB" dirty="0" smtClean="0"/>
                        <a:t>2*</a:t>
                      </a:r>
                      <a:endParaRPr lang="en-GB" dirty="0"/>
                    </a:p>
                  </a:txBody>
                  <a:tcPr/>
                </a:tc>
              </a:tr>
              <a:tr h="624401">
                <a:tc>
                  <a:txBody>
                    <a:bodyPr/>
                    <a:lstStyle/>
                    <a:p>
                      <a:pPr algn="ctr"/>
                      <a:r>
                        <a:rPr lang="en-GB" dirty="0" smtClean="0"/>
                        <a:t>Feed streams</a:t>
                      </a:r>
                      <a:endParaRPr lang="en-GB" dirty="0"/>
                    </a:p>
                  </a:txBody>
                  <a:tcPr/>
                </a:tc>
                <a:tc>
                  <a:txBody>
                    <a:bodyPr/>
                    <a:lstStyle/>
                    <a:p>
                      <a:pPr algn="ctr"/>
                      <a:r>
                        <a:rPr lang="en-GB" dirty="0" smtClean="0"/>
                        <a:t>1</a:t>
                      </a:r>
                      <a:endParaRPr lang="en-GB" dirty="0"/>
                    </a:p>
                  </a:txBody>
                  <a:tcPr>
                    <a:solidFill>
                      <a:srgbClr val="FFFF00"/>
                    </a:solidFill>
                  </a:tcPr>
                </a:tc>
                <a:tc>
                  <a:txBody>
                    <a:bodyPr/>
                    <a:lstStyle/>
                    <a:p>
                      <a:pPr algn="ctr"/>
                      <a:r>
                        <a:rPr lang="en-GB" dirty="0" smtClean="0"/>
                        <a:t>1</a:t>
                      </a:r>
                      <a:endParaRPr lang="en-GB" dirty="0"/>
                    </a:p>
                  </a:txBody>
                  <a:tcPr/>
                </a:tc>
                <a:tc>
                  <a:txBody>
                    <a:bodyPr/>
                    <a:lstStyle/>
                    <a:p>
                      <a:pPr algn="ctr"/>
                      <a:r>
                        <a:rPr lang="en-GB" dirty="0" smtClean="0"/>
                        <a:t>1</a:t>
                      </a:r>
                      <a:endParaRPr lang="en-GB" dirty="0"/>
                    </a:p>
                  </a:txBody>
                  <a:tcPr/>
                </a:tc>
              </a:tr>
              <a:tr h="624401">
                <a:tc>
                  <a:txBody>
                    <a:bodyPr/>
                    <a:lstStyle/>
                    <a:p>
                      <a:pPr algn="ctr"/>
                      <a:r>
                        <a:rPr lang="en-GB" dirty="0" smtClean="0"/>
                        <a:t>Recovery rate (%)</a:t>
                      </a:r>
                      <a:endParaRPr lang="en-GB" dirty="0"/>
                    </a:p>
                  </a:txBody>
                  <a:tcPr/>
                </a:tc>
                <a:tc>
                  <a:txBody>
                    <a:bodyPr/>
                    <a:lstStyle/>
                    <a:p>
                      <a:pPr algn="ctr"/>
                      <a:r>
                        <a:rPr lang="en-GB" dirty="0" smtClean="0"/>
                        <a:t>-</a:t>
                      </a:r>
                      <a:endParaRPr lang="en-GB" dirty="0"/>
                    </a:p>
                  </a:txBody>
                  <a:tcPr>
                    <a:solidFill>
                      <a:srgbClr val="FFFF00"/>
                    </a:solidFill>
                  </a:tcPr>
                </a:tc>
                <a:tc>
                  <a:txBody>
                    <a:bodyPr/>
                    <a:lstStyle/>
                    <a:p>
                      <a:pPr algn="ctr"/>
                      <a:r>
                        <a:rPr lang="en-GB" dirty="0" smtClean="0"/>
                        <a:t>70-90</a:t>
                      </a:r>
                      <a:endParaRPr lang="en-GB" dirty="0"/>
                    </a:p>
                  </a:txBody>
                  <a:tcPr/>
                </a:tc>
                <a:tc>
                  <a:txBody>
                    <a:bodyPr/>
                    <a:lstStyle/>
                    <a:p>
                      <a:pPr algn="ctr"/>
                      <a:r>
                        <a:rPr lang="en-GB" dirty="0" smtClean="0"/>
                        <a:t>95*</a:t>
                      </a:r>
                      <a:endParaRPr lang="en-GB" dirty="0"/>
                    </a:p>
                  </a:txBody>
                  <a:tcPr/>
                </a:tc>
              </a:tr>
              <a:tr h="624401">
                <a:tc>
                  <a:txBody>
                    <a:bodyPr/>
                    <a:lstStyle/>
                    <a:p>
                      <a:pPr algn="ctr"/>
                      <a:r>
                        <a:rPr lang="en-GB" dirty="0" smtClean="0"/>
                        <a:t>Maintenance (years)</a:t>
                      </a:r>
                      <a:endParaRPr lang="en-GB" dirty="0"/>
                    </a:p>
                  </a:txBody>
                  <a:tcPr/>
                </a:tc>
                <a:tc>
                  <a:txBody>
                    <a:bodyPr/>
                    <a:lstStyle/>
                    <a:p>
                      <a:pPr algn="ctr"/>
                      <a:r>
                        <a:rPr lang="en-GB" dirty="0" smtClean="0"/>
                        <a:t>3-5 </a:t>
                      </a:r>
                      <a:endParaRPr lang="en-GB" dirty="0"/>
                    </a:p>
                  </a:txBody>
                  <a:tcPr>
                    <a:solidFill>
                      <a:srgbClr val="FFFF00"/>
                    </a:solidFill>
                  </a:tcPr>
                </a:tc>
                <a:tc>
                  <a:txBody>
                    <a:bodyPr/>
                    <a:lstStyle/>
                    <a:p>
                      <a:pPr algn="ctr"/>
                      <a:r>
                        <a:rPr lang="en-GB" dirty="0" smtClean="0"/>
                        <a:t>-</a:t>
                      </a:r>
                      <a:endParaRPr lang="en-GB" dirty="0"/>
                    </a:p>
                  </a:txBody>
                  <a:tcPr/>
                </a:tc>
                <a:tc>
                  <a:txBody>
                    <a:bodyPr/>
                    <a:lstStyle/>
                    <a:p>
                      <a:pPr algn="ctr"/>
                      <a:r>
                        <a:rPr lang="en-GB" dirty="0" smtClean="0"/>
                        <a:t>3-5</a:t>
                      </a:r>
                      <a:endParaRPr lang="en-GB" dirty="0"/>
                    </a:p>
                  </a:txBody>
                  <a:tcPr/>
                </a:tc>
              </a:tr>
            </a:tbl>
          </a:graphicData>
        </a:graphic>
      </p:graphicFrame>
      <p:sp>
        <p:nvSpPr>
          <p:cNvPr id="17" name="Flowchart: Manual Operation 16"/>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9" name="Flowchart: Manual Operation 1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1" name="Flowchart: Manual Operation 20"/>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23" name="Flowchart: Manual Operation 22"/>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26" name="Flowchart: Manual Operation 2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28" name="Flowchart: Manual Operation 2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283210154"/>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Separation</a:t>
            </a:r>
            <a:endParaRPr lang="en-GB" sz="2400" b="1" dirty="0">
              <a:latin typeface="Arial" pitchFamily="34" charset="0"/>
              <a:cs typeface="Arial" pitchFamily="34" charset="0"/>
            </a:endParaRPr>
          </a:p>
        </p:txBody>
      </p:sp>
      <p:sp>
        <p:nvSpPr>
          <p:cNvPr id="11" name="TextBox 10"/>
          <p:cNvSpPr txBox="1"/>
          <p:nvPr/>
        </p:nvSpPr>
        <p:spPr>
          <a:xfrm>
            <a:off x="363629" y="2276872"/>
            <a:ext cx="7664755" cy="3323987"/>
          </a:xfrm>
          <a:prstGeom prst="rect">
            <a:avLst/>
          </a:prstGeom>
          <a:noFill/>
        </p:spPr>
        <p:txBody>
          <a:bodyPr wrap="square" rtlCol="0">
            <a:spAutoFit/>
          </a:bodyPr>
          <a:lstStyle/>
          <a:p>
            <a:r>
              <a:rPr lang="en-US" sz="2400" dirty="0"/>
              <a:t>Temperature swing adsorption with molecular sieves.</a:t>
            </a:r>
          </a:p>
          <a:p>
            <a:pPr lvl="1"/>
            <a:r>
              <a:rPr lang="en-US" sz="2400" dirty="0"/>
              <a:t>Temperature swing versus pressure swing.</a:t>
            </a:r>
          </a:p>
          <a:p>
            <a:pPr lvl="1"/>
            <a:r>
              <a:rPr lang="en-US" sz="2400" dirty="0"/>
              <a:t>Zeolites preferred to activated carbon for the adsorbent.</a:t>
            </a:r>
          </a:p>
          <a:p>
            <a:pPr lvl="1"/>
            <a:r>
              <a:rPr lang="en-US" sz="2400" dirty="0"/>
              <a:t>How the ISS system operates</a:t>
            </a:r>
          </a:p>
          <a:p>
            <a:pPr lvl="1"/>
            <a:r>
              <a:rPr lang="en-US" sz="2400" dirty="0"/>
              <a:t>Differences between the ISS system and that which we will design</a:t>
            </a:r>
          </a:p>
          <a:p>
            <a:pPr lvl="1"/>
            <a:r>
              <a:rPr lang="en-US" sz="2400" dirty="0"/>
              <a:t>Mass balance</a:t>
            </a:r>
          </a:p>
          <a:p>
            <a:pPr lvl="1"/>
            <a:r>
              <a:rPr lang="en-US" sz="2400" dirty="0"/>
              <a:t>Design </a:t>
            </a:r>
            <a:r>
              <a:rPr lang="en-US" sz="2400" dirty="0" smtClean="0"/>
              <a:t>requirements</a:t>
            </a:r>
            <a:endParaRPr lang="en-GB" sz="2400" dirty="0"/>
          </a:p>
          <a:p>
            <a:endParaRPr lang="en-GB" dirty="0"/>
          </a:p>
        </p:txBody>
      </p:sp>
    </p:spTree>
    <p:extLst>
      <p:ext uri="{BB962C8B-B14F-4D97-AF65-F5344CB8AC3E}">
        <p14:creationId xmlns:p14="http://schemas.microsoft.com/office/powerpoint/2010/main" val="779868176"/>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TSA</a:t>
            </a:r>
            <a:endParaRPr lang="en-GB" sz="2400" b="1" dirty="0">
              <a:latin typeface="Arial" pitchFamily="34" charset="0"/>
              <a:cs typeface="Arial" pitchFamily="34" charset="0"/>
            </a:endParaRPr>
          </a:p>
        </p:txBody>
      </p:sp>
      <p:sp>
        <p:nvSpPr>
          <p:cNvPr id="11" name="TextBox 10"/>
          <p:cNvSpPr txBox="1"/>
          <p:nvPr/>
        </p:nvSpPr>
        <p:spPr>
          <a:xfrm>
            <a:off x="363629" y="2132856"/>
            <a:ext cx="7664755" cy="4801314"/>
          </a:xfrm>
          <a:prstGeom prst="rect">
            <a:avLst/>
          </a:prstGeom>
          <a:noFill/>
        </p:spPr>
        <p:txBody>
          <a:bodyPr wrap="square" rtlCol="0">
            <a:spAutoFit/>
          </a:bodyPr>
          <a:lstStyle/>
          <a:p>
            <a:r>
              <a:rPr lang="en-US" sz="2400" dirty="0"/>
              <a:t>Advantages:</a:t>
            </a:r>
          </a:p>
          <a:p>
            <a:pPr lvl="1"/>
            <a:r>
              <a:rPr lang="en-US" sz="2400" dirty="0"/>
              <a:t>Can achieve higher product purities than PSA in low CO2 environments</a:t>
            </a:r>
          </a:p>
          <a:p>
            <a:pPr lvl="1"/>
            <a:r>
              <a:rPr lang="en-US" sz="2400" dirty="0"/>
              <a:t>Cheaper than PSA</a:t>
            </a:r>
          </a:p>
          <a:p>
            <a:endParaRPr lang="en-US" sz="2400" dirty="0"/>
          </a:p>
          <a:p>
            <a:r>
              <a:rPr lang="en-US" sz="2400" dirty="0"/>
              <a:t>Indirect heating</a:t>
            </a:r>
          </a:p>
          <a:p>
            <a:pPr lvl="1"/>
            <a:r>
              <a:rPr lang="en-US" sz="2400" dirty="0"/>
              <a:t>Direct heating requires large volumes of adsorbent and high heating requirements.</a:t>
            </a:r>
          </a:p>
          <a:p>
            <a:pPr lvl="1"/>
            <a:r>
              <a:rPr lang="en-US" sz="2400" dirty="0"/>
              <a:t>An </a:t>
            </a:r>
            <a:r>
              <a:rPr lang="en-US" sz="2400" dirty="0" err="1"/>
              <a:t>intercoaxial</a:t>
            </a:r>
            <a:r>
              <a:rPr lang="en-US" sz="2400" dirty="0"/>
              <a:t> heat exchanger can solve this problem</a:t>
            </a:r>
          </a:p>
          <a:p>
            <a:pPr lvl="1"/>
            <a:r>
              <a:rPr lang="en-US" sz="2400" dirty="0"/>
              <a:t>Water circulation to provide a heat sink during adsorption</a:t>
            </a:r>
          </a:p>
          <a:p>
            <a:pPr lvl="1"/>
            <a:r>
              <a:rPr lang="en-US" sz="2400" dirty="0"/>
              <a:t>Steam condensation to provide heat for desorption</a:t>
            </a:r>
          </a:p>
          <a:p>
            <a:endParaRPr lang="en-GB" dirty="0"/>
          </a:p>
        </p:txBody>
      </p:sp>
    </p:spTree>
    <p:extLst>
      <p:ext uri="{BB962C8B-B14F-4D97-AF65-F5344CB8AC3E}">
        <p14:creationId xmlns:p14="http://schemas.microsoft.com/office/powerpoint/2010/main" val="775672255"/>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Choice of Adsorbent</a:t>
            </a:r>
            <a:endParaRPr lang="en-GB" sz="2400" b="1" dirty="0">
              <a:latin typeface="Arial" pitchFamily="34" charset="0"/>
              <a:cs typeface="Arial" pitchFamily="34" charset="0"/>
            </a:endParaRPr>
          </a:p>
        </p:txBody>
      </p:sp>
      <p:sp>
        <p:nvSpPr>
          <p:cNvPr id="11" name="TextBox 10"/>
          <p:cNvSpPr txBox="1"/>
          <p:nvPr/>
        </p:nvSpPr>
        <p:spPr>
          <a:xfrm>
            <a:off x="363629" y="1988840"/>
            <a:ext cx="8096803" cy="3754874"/>
          </a:xfrm>
          <a:prstGeom prst="rect">
            <a:avLst/>
          </a:prstGeom>
          <a:noFill/>
        </p:spPr>
        <p:txBody>
          <a:bodyPr wrap="square" rtlCol="0">
            <a:spAutoFit/>
          </a:bodyPr>
          <a:lstStyle/>
          <a:p>
            <a:pPr marL="342900" indent="-342900">
              <a:buFont typeface="Arial"/>
              <a:buChar char="•"/>
            </a:pPr>
            <a:r>
              <a:rPr lang="en-GB" sz="2000" dirty="0"/>
              <a:t>Activated Carbon or Molecular Sieves?</a:t>
            </a:r>
          </a:p>
          <a:p>
            <a:pPr marL="342900" indent="-342900">
              <a:buFont typeface="Arial"/>
              <a:buChar char="•"/>
            </a:pPr>
            <a:r>
              <a:rPr lang="en-GB" sz="2000" dirty="0"/>
              <a:t>A comparison of activated carbon to two molecular sieves (13X and 4A) showed preferential adsorption of CO</a:t>
            </a:r>
            <a:r>
              <a:rPr lang="en-GB" sz="2000" baseline="-25000" dirty="0"/>
              <a:t>2</a:t>
            </a:r>
            <a:r>
              <a:rPr lang="en-GB" sz="2000" dirty="0"/>
              <a:t> over nitrogen or hydrogen at all pressures up to 250 </a:t>
            </a:r>
            <a:r>
              <a:rPr lang="en-GB" sz="2000" dirty="0" err="1"/>
              <a:t>psia</a:t>
            </a:r>
            <a:r>
              <a:rPr lang="en-GB" sz="2000" dirty="0"/>
              <a:t>.</a:t>
            </a:r>
          </a:p>
          <a:p>
            <a:pPr marL="342900" indent="-342900">
              <a:buFont typeface="Arial"/>
              <a:buChar char="•"/>
            </a:pPr>
            <a:r>
              <a:rPr lang="en-GB" sz="2000" dirty="0"/>
              <a:t>13X and 4A performed better than activated carbon at low pressures, but activated carbon was preferential at high pressures.</a:t>
            </a:r>
          </a:p>
          <a:p>
            <a:pPr marL="342900" indent="-342900">
              <a:buFont typeface="Arial"/>
              <a:buChar char="•"/>
            </a:pPr>
            <a:r>
              <a:rPr lang="en-GB" sz="2000" dirty="0"/>
              <a:t>Our system will operate at a low (atmospheric) pressure – indicates molecular sieves are a preferential choice.</a:t>
            </a:r>
          </a:p>
          <a:p>
            <a:pPr marL="342900" indent="-342900">
              <a:buFont typeface="Arial"/>
              <a:buChar char="•"/>
            </a:pPr>
            <a:r>
              <a:rPr lang="en-GB" sz="2000" dirty="0"/>
              <a:t>No data could be found on how activated carbon and molecular sieves act at different temperatures but all examples of TSA systems used molecular sieves – it is a proven and preferred technology.</a:t>
            </a:r>
          </a:p>
          <a:p>
            <a:endParaRPr lang="en-GB" dirty="0"/>
          </a:p>
        </p:txBody>
      </p:sp>
    </p:spTree>
    <p:extLst>
      <p:ext uri="{BB962C8B-B14F-4D97-AF65-F5344CB8AC3E}">
        <p14:creationId xmlns:p14="http://schemas.microsoft.com/office/powerpoint/2010/main" val="951638411"/>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CDRA - ISS</a:t>
            </a:r>
            <a:endParaRPr lang="en-GB" sz="2400" b="1" dirty="0">
              <a:latin typeface="Arial" pitchFamily="34" charset="0"/>
              <a:cs typeface="Arial" pitchFamily="34" charset="0"/>
            </a:endParaRPr>
          </a:p>
        </p:txBody>
      </p:sp>
      <p:pic>
        <p:nvPicPr>
          <p:cNvPr id="20" name="Content Placeholder 3" descr="Screen shot 2012-01-22 at 19.26.06.png"/>
          <p:cNvPicPr>
            <a:picLocks/>
          </p:cNvPicPr>
          <p:nvPr/>
        </p:nvPicPr>
        <p:blipFill>
          <a:blip r:embed="rId3"/>
          <a:srcRect l="-1952" r="-1952" b="10814"/>
          <a:stretch>
            <a:fillRect/>
          </a:stretch>
        </p:blipFill>
        <p:spPr>
          <a:xfrm>
            <a:off x="0" y="1752600"/>
            <a:ext cx="9144000" cy="4541873"/>
          </a:xfrm>
          <a:prstGeom prst="rect">
            <a:avLst/>
          </a:prstGeom>
        </p:spPr>
      </p:pic>
    </p:spTree>
    <p:extLst>
      <p:ext uri="{BB962C8B-B14F-4D97-AF65-F5344CB8AC3E}">
        <p14:creationId xmlns:p14="http://schemas.microsoft.com/office/powerpoint/2010/main" val="844316369"/>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CDRA - ISS</a:t>
            </a:r>
            <a:endParaRPr lang="en-GB" sz="2400" b="1" dirty="0">
              <a:latin typeface="Arial" pitchFamily="34" charset="0"/>
              <a:cs typeface="Arial" pitchFamily="34" charset="0"/>
            </a:endParaRPr>
          </a:p>
        </p:txBody>
      </p:sp>
      <p:sp>
        <p:nvSpPr>
          <p:cNvPr id="21" name="Title 1"/>
          <p:cNvSpPr txBox="1">
            <a:spLocks/>
          </p:cNvSpPr>
          <p:nvPr/>
        </p:nvSpPr>
        <p:spPr>
          <a:xfrm>
            <a:off x="395536" y="1426766"/>
            <a:ext cx="8229600" cy="502657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400" dirty="0" smtClean="0"/>
              <a:t>There are a few main differences between that system and ours that should be considered.</a:t>
            </a:r>
          </a:p>
          <a:p>
            <a:pPr algn="l"/>
            <a:endParaRPr lang="en-GB" sz="2400" dirty="0"/>
          </a:p>
          <a:p>
            <a:pPr algn="l"/>
            <a:r>
              <a:rPr lang="en-GB" sz="2400" dirty="0"/>
              <a:t>Larger crew – capacity of system should be higher.</a:t>
            </a:r>
          </a:p>
          <a:p>
            <a:pPr algn="l"/>
            <a:r>
              <a:rPr lang="en-GB" sz="2400" dirty="0"/>
              <a:t>CO</a:t>
            </a:r>
            <a:r>
              <a:rPr lang="en-GB" sz="2400" baseline="-25000" dirty="0"/>
              <a:t>2</a:t>
            </a:r>
            <a:r>
              <a:rPr lang="en-GB" sz="2400" dirty="0"/>
              <a:t> must be recycled – on ISS the stream is vented into space and uses the vacuum outside the vessel to desorb the CO</a:t>
            </a:r>
            <a:r>
              <a:rPr lang="en-GB" sz="2400" baseline="-25000" dirty="0"/>
              <a:t>2</a:t>
            </a:r>
            <a:r>
              <a:rPr lang="en-GB" sz="2400" dirty="0"/>
              <a:t> and vent it. An alternative system for desorption is needed.</a:t>
            </a:r>
          </a:p>
          <a:p>
            <a:pPr algn="l"/>
            <a:endParaRPr lang="en-GB" sz="2800" dirty="0"/>
          </a:p>
        </p:txBody>
      </p:sp>
    </p:spTree>
    <p:extLst>
      <p:ext uri="{BB962C8B-B14F-4D97-AF65-F5344CB8AC3E}">
        <p14:creationId xmlns:p14="http://schemas.microsoft.com/office/powerpoint/2010/main" val="2478222173"/>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Mass Balance</a:t>
            </a:r>
            <a:endParaRPr lang="en-GB" sz="2400" b="1" dirty="0">
              <a:latin typeface="Arial" pitchFamily="34" charset="0"/>
              <a:cs typeface="Arial" pitchFamily="34" charset="0"/>
            </a:endParaRPr>
          </a:p>
        </p:txBody>
      </p:sp>
      <p:sp>
        <p:nvSpPr>
          <p:cNvPr id="21" name="Title 1"/>
          <p:cNvSpPr txBox="1">
            <a:spLocks/>
          </p:cNvSpPr>
          <p:nvPr/>
        </p:nvSpPr>
        <p:spPr>
          <a:xfrm>
            <a:off x="395536" y="1426766"/>
            <a:ext cx="8229600" cy="502657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gn="l">
              <a:buFont typeface="Arial"/>
              <a:buChar char="•"/>
            </a:pPr>
            <a:r>
              <a:rPr lang="en-GB" sz="2400" dirty="0"/>
              <a:t>0.416667 kg/</a:t>
            </a:r>
            <a:r>
              <a:rPr lang="en-GB" sz="2400" dirty="0" err="1"/>
              <a:t>hr</a:t>
            </a:r>
            <a:r>
              <a:rPr lang="en-GB" sz="2400" dirty="0"/>
              <a:t> CO</a:t>
            </a:r>
            <a:r>
              <a:rPr lang="en-GB" sz="2400" baseline="-25000" dirty="0"/>
              <a:t>2</a:t>
            </a:r>
            <a:r>
              <a:rPr lang="en-GB" sz="2400" dirty="0"/>
              <a:t> produced by crew members</a:t>
            </a:r>
            <a:r>
              <a:rPr lang="en-GB" sz="2400" dirty="0" smtClean="0"/>
              <a:t>.</a:t>
            </a:r>
          </a:p>
          <a:p>
            <a:pPr marL="342900" indent="-342900" algn="l">
              <a:buFont typeface="Arial"/>
              <a:buChar char="•"/>
            </a:pPr>
            <a:endParaRPr lang="en-GB" sz="2400" dirty="0"/>
          </a:p>
          <a:p>
            <a:pPr marL="342900" indent="-342900" algn="l">
              <a:buFont typeface="Arial"/>
              <a:buChar char="•"/>
            </a:pPr>
            <a:r>
              <a:rPr lang="en-GB" sz="2400" dirty="0"/>
              <a:t>Assuming composition of air inside the station is  20.95% O</a:t>
            </a:r>
            <a:r>
              <a:rPr lang="en-GB" sz="2400" baseline="-25000" dirty="0"/>
              <a:t>2</a:t>
            </a:r>
            <a:r>
              <a:rPr lang="en-GB" sz="2400" dirty="0"/>
              <a:t>,</a:t>
            </a:r>
            <a:r>
              <a:rPr lang="en-GB" sz="2400" baseline="-25000" dirty="0"/>
              <a:t> </a:t>
            </a:r>
            <a:r>
              <a:rPr lang="en-GB" sz="2400" dirty="0"/>
              <a:t>0.03% CO</a:t>
            </a:r>
            <a:r>
              <a:rPr lang="en-GB" sz="2400" baseline="-25000" dirty="0"/>
              <a:t>2</a:t>
            </a:r>
            <a:r>
              <a:rPr lang="en-GB" sz="2400" dirty="0"/>
              <a:t>, and the remainder (79.02%) N</a:t>
            </a:r>
            <a:r>
              <a:rPr lang="en-GB" sz="2400" baseline="-25000" dirty="0"/>
              <a:t>2</a:t>
            </a:r>
            <a:r>
              <a:rPr lang="en-GB" sz="2400" dirty="0" smtClean="0"/>
              <a:t>.</a:t>
            </a:r>
          </a:p>
          <a:p>
            <a:pPr marL="342900" indent="-342900" algn="l">
              <a:buFont typeface="Arial"/>
              <a:buChar char="•"/>
            </a:pPr>
            <a:endParaRPr lang="en-GB" sz="2400" dirty="0"/>
          </a:p>
          <a:p>
            <a:pPr marL="342900" indent="-342900" algn="l">
              <a:buFont typeface="Arial"/>
              <a:buChar char="•"/>
            </a:pPr>
            <a:r>
              <a:rPr lang="en-GB" sz="2400" dirty="0"/>
              <a:t>Due to the 95% CO</a:t>
            </a:r>
            <a:r>
              <a:rPr lang="en-GB" sz="2400" baseline="-25000" dirty="0"/>
              <a:t>2</a:t>
            </a:r>
            <a:r>
              <a:rPr lang="en-GB" sz="2400" dirty="0"/>
              <a:t> removal rate 161.95 kg/</a:t>
            </a:r>
            <a:r>
              <a:rPr lang="en-GB" sz="2400" dirty="0" err="1"/>
              <a:t>hr</a:t>
            </a:r>
            <a:r>
              <a:rPr lang="en-GB" sz="2400" dirty="0"/>
              <a:t> of cabin air needs to be treated. </a:t>
            </a:r>
          </a:p>
          <a:p>
            <a:pPr algn="l"/>
            <a:endParaRPr lang="en-GB" sz="2800" dirty="0"/>
          </a:p>
        </p:txBody>
      </p:sp>
    </p:spTree>
    <p:extLst>
      <p:ext uri="{BB962C8B-B14F-4D97-AF65-F5344CB8AC3E}">
        <p14:creationId xmlns:p14="http://schemas.microsoft.com/office/powerpoint/2010/main" val="1023117179"/>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Mass Balance</a:t>
            </a:r>
            <a:endParaRPr lang="en-GB" sz="2400" b="1" dirty="0">
              <a:latin typeface="Arial" pitchFamily="34" charset="0"/>
              <a:cs typeface="Arial" pitchFamily="34" charset="0"/>
            </a:endParaRPr>
          </a:p>
        </p:txBody>
      </p:sp>
      <p:pic>
        <p:nvPicPr>
          <p:cNvPr id="2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7931" y="2204864"/>
            <a:ext cx="7232461" cy="2973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97429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10" name="TextBox 9"/>
          <p:cNvSpPr txBox="1"/>
          <p:nvPr/>
        </p:nvSpPr>
        <p:spPr>
          <a:xfrm>
            <a:off x="921639" y="1718181"/>
            <a:ext cx="7456925" cy="3416320"/>
          </a:xfrm>
          <a:prstGeom prst="rect">
            <a:avLst/>
          </a:prstGeom>
          <a:noFill/>
        </p:spPr>
        <p:txBody>
          <a:bodyPr wrap="square" rtlCol="0">
            <a:spAutoFit/>
          </a:bodyPr>
          <a:lstStyle/>
          <a:p>
            <a:r>
              <a:rPr lang="en-GB" dirty="0" smtClean="0">
                <a:latin typeface="Arial" pitchFamily="34" charset="0"/>
                <a:cs typeface="Arial" pitchFamily="34" charset="0"/>
              </a:rPr>
              <a:t>Using previous isolated systems as examples the essential resources that must be controlled in a life support system are:</a:t>
            </a:r>
          </a:p>
          <a:p>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Water</a:t>
            </a: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Air</a:t>
            </a: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Food</a:t>
            </a: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Waste</a:t>
            </a: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Thermal energy</a:t>
            </a: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Biomass</a:t>
            </a:r>
          </a:p>
          <a:p>
            <a:pPr marL="285750" indent="-285750">
              <a:buFont typeface="Arial" pitchFamily="34" charset="0"/>
              <a:buChar char="•"/>
            </a:pPr>
            <a:endParaRPr lang="en-GB" dirty="0">
              <a:latin typeface="Arial" pitchFamily="34" charset="0"/>
              <a:cs typeface="Arial" pitchFamily="34" charset="0"/>
            </a:endParaRPr>
          </a:p>
          <a:p>
            <a:r>
              <a:rPr lang="en-GB" dirty="0" smtClean="0">
                <a:latin typeface="Arial" pitchFamily="34" charset="0"/>
                <a:cs typeface="Arial" pitchFamily="34" charset="0"/>
              </a:rPr>
              <a:t>The last three require control but no resupply on the Mars space station, therefore these are not considered at this stage of design.</a:t>
            </a:r>
            <a:endParaRPr lang="en-GB" dirty="0">
              <a:latin typeface="Arial" pitchFamily="34" charset="0"/>
              <a:cs typeface="Arial" pitchFamily="34" charset="0"/>
            </a:endParaRPr>
          </a:p>
        </p:txBody>
      </p:sp>
      <p:sp>
        <p:nvSpPr>
          <p:cNvPr id="11" name="Flowchart: Manual Operation 10"/>
          <p:cNvSpPr/>
          <p:nvPr/>
        </p:nvSpPr>
        <p:spPr>
          <a:xfrm rot="10800000">
            <a:off x="2970634" y="116629"/>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3296854" y="116632"/>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2. Stages </a:t>
            </a:r>
          </a:p>
          <a:p>
            <a:r>
              <a:rPr lang="en-GB" sz="1200" b="1" dirty="0" smtClean="0">
                <a:latin typeface="Arial" pitchFamily="34" charset="0"/>
                <a:cs typeface="Arial" pitchFamily="34" charset="0"/>
              </a:rPr>
              <a:t>1&amp;2</a:t>
            </a:r>
            <a:r>
              <a:rPr lang="en-GB" sz="1200" b="1" dirty="0">
                <a:latin typeface="Arial" pitchFamily="34" charset="0"/>
                <a:cs typeface="Arial" pitchFamily="34" charset="0"/>
              </a:rPr>
              <a:t> </a:t>
            </a:r>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
        <p:nvSpPr>
          <p:cNvPr id="8" name="TextBox 7"/>
          <p:cNvSpPr txBox="1"/>
          <p:nvPr/>
        </p:nvSpPr>
        <p:spPr>
          <a:xfrm>
            <a:off x="909101" y="913673"/>
            <a:ext cx="4802489" cy="461665"/>
          </a:xfrm>
          <a:prstGeom prst="rect">
            <a:avLst/>
          </a:prstGeom>
          <a:noFill/>
        </p:spPr>
        <p:txBody>
          <a:bodyPr wrap="square" rtlCol="0">
            <a:spAutoFit/>
          </a:bodyPr>
          <a:lstStyle/>
          <a:p>
            <a:r>
              <a:rPr lang="en-GB" sz="2400" b="1" dirty="0" smtClean="0">
                <a:latin typeface="Arial" pitchFamily="34" charset="0"/>
                <a:cs typeface="Arial" pitchFamily="34" charset="0"/>
              </a:rPr>
              <a:t>Stage 1 – Design basis</a:t>
            </a:r>
            <a:endParaRPr lang="en-GB" sz="2400" b="1" dirty="0">
              <a:latin typeface="Arial" pitchFamily="34" charset="0"/>
              <a:cs typeface="Arial" pitchFamily="34" charset="0"/>
            </a:endParaRPr>
          </a:p>
        </p:txBody>
      </p:sp>
    </p:spTree>
    <p:extLst>
      <p:ext uri="{BB962C8B-B14F-4D97-AF65-F5344CB8AC3E}">
        <p14:creationId xmlns:p14="http://schemas.microsoft.com/office/powerpoint/2010/main" val="615821530"/>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Design Requirements</a:t>
            </a:r>
            <a:endParaRPr lang="en-GB" sz="2400" b="1" dirty="0">
              <a:latin typeface="Arial" pitchFamily="34" charset="0"/>
              <a:cs typeface="Arial" pitchFamily="34" charset="0"/>
            </a:endParaRPr>
          </a:p>
        </p:txBody>
      </p:sp>
      <p:sp>
        <p:nvSpPr>
          <p:cNvPr id="21" name="Title 1"/>
          <p:cNvSpPr txBox="1">
            <a:spLocks/>
          </p:cNvSpPr>
          <p:nvPr/>
        </p:nvSpPr>
        <p:spPr>
          <a:xfrm>
            <a:off x="395536" y="1426766"/>
            <a:ext cx="8229600" cy="502657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gn="l">
              <a:buFont typeface="Arial"/>
              <a:buChar char="•"/>
            </a:pPr>
            <a:r>
              <a:rPr lang="en-US" sz="2400" dirty="0"/>
              <a:t>2 x </a:t>
            </a:r>
            <a:r>
              <a:rPr lang="en-US" sz="2400" dirty="0" err="1"/>
              <a:t>Dessicant</a:t>
            </a:r>
            <a:r>
              <a:rPr lang="en-US" sz="2400" dirty="0"/>
              <a:t> bed for water </a:t>
            </a:r>
            <a:r>
              <a:rPr lang="en-US" sz="2400" dirty="0" smtClean="0"/>
              <a:t>removal</a:t>
            </a:r>
            <a:endParaRPr lang="en-US" sz="2400" dirty="0"/>
          </a:p>
          <a:p>
            <a:pPr marL="342900" indent="-342900" algn="l">
              <a:buFont typeface="Arial"/>
              <a:buChar char="•"/>
            </a:pPr>
            <a:r>
              <a:rPr lang="en-US" sz="2400" dirty="0"/>
              <a:t>2 x </a:t>
            </a:r>
            <a:r>
              <a:rPr lang="en-US" sz="2400" dirty="0" smtClean="0"/>
              <a:t>Adsorbent </a:t>
            </a:r>
            <a:r>
              <a:rPr lang="en-US" sz="2400" dirty="0"/>
              <a:t>bed for CO2 </a:t>
            </a:r>
            <a:r>
              <a:rPr lang="en-US" sz="2400" dirty="0" smtClean="0"/>
              <a:t>adsorption</a:t>
            </a:r>
            <a:endParaRPr lang="en-US" sz="2400" dirty="0"/>
          </a:p>
          <a:p>
            <a:pPr marL="342900" indent="-342900" algn="l">
              <a:buFont typeface="Arial"/>
              <a:buChar char="•"/>
            </a:pPr>
            <a:r>
              <a:rPr lang="en-US" sz="2400" dirty="0"/>
              <a:t>Pre-cooler </a:t>
            </a:r>
          </a:p>
          <a:p>
            <a:pPr marL="342900" indent="-342900" algn="l">
              <a:buFont typeface="Arial"/>
              <a:buChar char="•"/>
            </a:pPr>
            <a:r>
              <a:rPr lang="en-US" sz="2400" dirty="0"/>
              <a:t>Vacuum system to remove the desorbed CO2</a:t>
            </a:r>
          </a:p>
          <a:p>
            <a:pPr marL="342900" indent="-342900" algn="l">
              <a:buFont typeface="Arial"/>
              <a:buChar char="•"/>
            </a:pPr>
            <a:r>
              <a:rPr lang="en-US" sz="2400" dirty="0" err="1"/>
              <a:t>Intercoaxial</a:t>
            </a:r>
            <a:r>
              <a:rPr lang="en-US" sz="2400" dirty="0"/>
              <a:t> HE</a:t>
            </a:r>
          </a:p>
          <a:p>
            <a:pPr marL="342900" indent="-342900" algn="l">
              <a:buFont typeface="Arial"/>
              <a:buChar char="•"/>
            </a:pPr>
            <a:r>
              <a:rPr lang="en-US" sz="2400" dirty="0"/>
              <a:t>Humidity control system (Plate heat exchanger)</a:t>
            </a:r>
          </a:p>
          <a:p>
            <a:pPr algn="l"/>
            <a:endParaRPr lang="en-GB" sz="2800" dirty="0"/>
          </a:p>
        </p:txBody>
      </p:sp>
    </p:spTree>
    <p:extLst>
      <p:ext uri="{BB962C8B-B14F-4D97-AF65-F5344CB8AC3E}">
        <p14:creationId xmlns:p14="http://schemas.microsoft.com/office/powerpoint/2010/main" val="1914550617"/>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1" name="TextBox 20"/>
          <p:cNvSpPr txBox="1"/>
          <p:nvPr/>
        </p:nvSpPr>
        <p:spPr>
          <a:xfrm>
            <a:off x="77686" y="965919"/>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Treatment</a:t>
            </a:r>
            <a:endParaRPr lang="en-GB" sz="2400" b="1" dirty="0">
              <a:latin typeface="Arial" pitchFamily="34" charset="0"/>
              <a:cs typeface="Arial" pitchFamily="34" charset="0"/>
            </a:endParaRPr>
          </a:p>
        </p:txBody>
      </p:sp>
      <p:sp>
        <p:nvSpPr>
          <p:cNvPr id="8" name="TextBox 7"/>
          <p:cNvSpPr txBox="1"/>
          <p:nvPr/>
        </p:nvSpPr>
        <p:spPr>
          <a:xfrm>
            <a:off x="363629" y="2204864"/>
            <a:ext cx="7177889" cy="3416320"/>
          </a:xfrm>
          <a:prstGeom prst="rect">
            <a:avLst/>
          </a:prstGeom>
          <a:noFill/>
        </p:spPr>
        <p:txBody>
          <a:bodyPr wrap="square" rtlCol="0">
            <a:spAutoFit/>
          </a:bodyPr>
          <a:lstStyle/>
          <a:p>
            <a:pPr marL="342900" indent="-342900">
              <a:buFont typeface="+mj-lt"/>
              <a:buAutoNum type="arabicPeriod"/>
            </a:pPr>
            <a:r>
              <a:rPr lang="en-GB" dirty="0" smtClean="0">
                <a:latin typeface="Arial" pitchFamily="34" charset="0"/>
                <a:cs typeface="Arial" pitchFamily="34" charset="0"/>
              </a:rPr>
              <a:t>RWGS</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Sabatier</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Bosch</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a:latin typeface="Arial" pitchFamily="34" charset="0"/>
                <a:cs typeface="Arial" pitchFamily="34" charset="0"/>
              </a:rPr>
              <a:t>Bosch-</a:t>
            </a:r>
            <a:r>
              <a:rPr lang="en-GB" dirty="0" err="1">
                <a:latin typeface="Arial" pitchFamily="34" charset="0"/>
                <a:cs typeface="Arial" pitchFamily="34" charset="0"/>
              </a:rPr>
              <a:t>Boudouard</a:t>
            </a:r>
            <a:endParaRPr lang="en-GB" dirty="0">
              <a:latin typeface="Arial" pitchFamily="34" charset="0"/>
              <a:cs typeface="Arial" pitchFamily="34" charset="0"/>
            </a:endParaRPr>
          </a:p>
          <a:p>
            <a:pPr marL="342900" indent="-342900">
              <a:buFont typeface="+mj-lt"/>
              <a:buAutoNum type="arabicPeriod"/>
            </a:pPr>
            <a:endParaRPr lang="en-GB" dirty="0" smtClean="0"/>
          </a:p>
          <a:p>
            <a:pPr marL="342900" indent="-342900">
              <a:buFont typeface="+mj-lt"/>
              <a:buAutoNum type="arabicPeriod"/>
            </a:pPr>
            <a:endParaRPr lang="en-GB" dirty="0"/>
          </a:p>
          <a:p>
            <a:pPr marL="342900" indent="-342900">
              <a:buFont typeface="+mj-lt"/>
              <a:buAutoNum type="arabicPeriod"/>
            </a:pPr>
            <a:endParaRPr lang="en-GB" dirty="0" smtClean="0"/>
          </a:p>
          <a:p>
            <a:pPr marL="342900" indent="-342900">
              <a:buFont typeface="+mj-lt"/>
              <a:buAutoNum type="arabicPeriod"/>
            </a:pPr>
            <a:endParaRPr lang="en-GB" dirty="0"/>
          </a:p>
          <a:p>
            <a:pPr marL="342900" indent="-342900">
              <a:buFont typeface="+mj-lt"/>
              <a:buAutoNum type="arabicPeriod"/>
            </a:pPr>
            <a:endParaRPr lang="en-GB" dirty="0"/>
          </a:p>
        </p:txBody>
      </p:sp>
    </p:spTree>
    <p:extLst>
      <p:ext uri="{BB962C8B-B14F-4D97-AF65-F5344CB8AC3E}">
        <p14:creationId xmlns:p14="http://schemas.microsoft.com/office/powerpoint/2010/main" val="968694952"/>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1" name="TextBox 20"/>
          <p:cNvSpPr txBox="1"/>
          <p:nvPr/>
        </p:nvSpPr>
        <p:spPr>
          <a:xfrm>
            <a:off x="395536" y="1153807"/>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Criteria &amp; Constraints- 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treatment</a:t>
            </a:r>
            <a:endParaRPr lang="en-GB" sz="2400" b="1" dirty="0">
              <a:latin typeface="Arial" pitchFamily="34" charset="0"/>
              <a:cs typeface="Arial" pitchFamily="34" charset="0"/>
            </a:endParaRPr>
          </a:p>
        </p:txBody>
      </p:sp>
      <p:graphicFrame>
        <p:nvGraphicFramePr>
          <p:cNvPr id="39" name="Table 38"/>
          <p:cNvGraphicFramePr>
            <a:graphicFrameLocks noGrp="1"/>
          </p:cNvGraphicFramePr>
          <p:nvPr>
            <p:extLst>
              <p:ext uri="{D42A27DB-BD31-4B8C-83A1-F6EECF244321}">
                <p14:modId xmlns:p14="http://schemas.microsoft.com/office/powerpoint/2010/main" val="1527181139"/>
              </p:ext>
            </p:extLst>
          </p:nvPr>
        </p:nvGraphicFramePr>
        <p:xfrm>
          <a:off x="467544" y="2060848"/>
          <a:ext cx="7560840" cy="2620424"/>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smtClean="0"/>
                        <a:t>RWGS</a:t>
                      </a:r>
                      <a:endParaRPr lang="en-GB" dirty="0"/>
                    </a:p>
                  </a:txBody>
                  <a:tcPr/>
                </a:tc>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dirty="0"/>
                    </a:p>
                  </a:txBody>
                  <a:tcPr/>
                </a:tc>
              </a:tr>
              <a:tr h="499216">
                <a:tc>
                  <a:txBody>
                    <a:bodyPr/>
                    <a:lstStyle/>
                    <a:p>
                      <a:r>
                        <a:rPr lang="en-GB" dirty="0" smtClean="0"/>
                        <a:t>Sabatier</a:t>
                      </a:r>
                      <a:endParaRPr lang="en-GB" dirty="0"/>
                    </a:p>
                  </a:txBody>
                  <a:tcPr/>
                </a:tc>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dirty="0"/>
                    </a:p>
                  </a:txBody>
                  <a:tcPr/>
                </a:tc>
              </a:tr>
              <a:tr h="489432">
                <a:tc>
                  <a:txBody>
                    <a:bodyPr/>
                    <a:lstStyle/>
                    <a:p>
                      <a:r>
                        <a:rPr lang="en-GB" dirty="0" smtClean="0"/>
                        <a:t>Bosch</a:t>
                      </a:r>
                      <a:endParaRPr lang="en-GB" dirty="0"/>
                    </a:p>
                  </a:txBody>
                  <a:tcPr/>
                </a:tc>
                <a:tc>
                  <a:txBody>
                    <a:bodyPr/>
                    <a:lstStyle/>
                    <a:p>
                      <a:endParaRPr lang="en-GB" dirty="0"/>
                    </a:p>
                  </a:txBody>
                  <a:tcPr/>
                </a:tc>
                <a:tc>
                  <a:txBody>
                    <a:bodyPr/>
                    <a:lstStyle/>
                    <a:p>
                      <a:r>
                        <a:rPr lang="en-GB" dirty="0" smtClean="0"/>
                        <a:t>      </a:t>
                      </a:r>
                      <a:endParaRPr lang="en-GB" b="1" dirty="0">
                        <a:solidFill>
                          <a:schemeClr val="accent4">
                            <a:lumMod val="50000"/>
                          </a:schemeClr>
                        </a:solidFill>
                      </a:endParaRPr>
                    </a:p>
                  </a:txBody>
                  <a:tcPr/>
                </a:tc>
                <a:tc>
                  <a:txBody>
                    <a:bodyPr/>
                    <a:lstStyle/>
                    <a:p>
                      <a:endParaRPr lang="en-GB"/>
                    </a:p>
                  </a:txBody>
                  <a:tcPr/>
                </a:tc>
                <a:tc>
                  <a:txBody>
                    <a:bodyPr/>
                    <a:lstStyle/>
                    <a:p>
                      <a:r>
                        <a:rPr lang="en-GB" sz="1800" b="1" dirty="0" smtClean="0">
                          <a:solidFill>
                            <a:schemeClr val="accent4">
                              <a:lumMod val="50000"/>
                            </a:schemeClr>
                          </a:solidFill>
                        </a:rPr>
                        <a:t>         </a:t>
                      </a:r>
                      <a:endParaRPr lang="en-GB" dirty="0"/>
                    </a:p>
                  </a:txBody>
                  <a:tcPr/>
                </a:tc>
              </a:tr>
              <a:tr h="479648">
                <a:tc>
                  <a:txBody>
                    <a:bodyPr/>
                    <a:lstStyle/>
                    <a:p>
                      <a:r>
                        <a:rPr lang="en-GB" dirty="0" smtClean="0"/>
                        <a:t>Bosch-</a:t>
                      </a:r>
                      <a:r>
                        <a:rPr lang="en-GB" dirty="0" err="1" smtClean="0"/>
                        <a:t>Boudouard</a:t>
                      </a:r>
                      <a:endParaRPr lang="en-GB" dirty="0"/>
                    </a:p>
                  </a:txBody>
                  <a:tcPr/>
                </a:tc>
                <a:tc>
                  <a:txBody>
                    <a:bodyPr/>
                    <a:lstStyle/>
                    <a:p>
                      <a:endParaRPr lang="en-GB" dirty="0"/>
                    </a:p>
                  </a:txBody>
                  <a:tcPr/>
                </a:tc>
                <a:tc>
                  <a:txBody>
                    <a:bodyPr/>
                    <a:lstStyle/>
                    <a:p>
                      <a:r>
                        <a:rPr lang="en-GB" sz="1800" b="1" dirty="0" smtClean="0">
                          <a:solidFill>
                            <a:schemeClr val="accent6"/>
                          </a:solidFill>
                        </a:rPr>
                        <a:t>      n/a</a:t>
                      </a:r>
                      <a:endParaRPr lang="en-GB" sz="2400" dirty="0"/>
                    </a:p>
                  </a:txBody>
                  <a:tcPr/>
                </a:tc>
                <a:tc>
                  <a:txBody>
                    <a:bodyPr/>
                    <a:lstStyle/>
                    <a:p>
                      <a:r>
                        <a:rPr lang="en-GB" sz="1800" b="1" dirty="0" smtClean="0">
                          <a:solidFill>
                            <a:schemeClr val="accent6"/>
                          </a:solidFill>
                        </a:rPr>
                        <a:t>         </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 </a:t>
                      </a:r>
                      <a:endParaRPr lang="en-GB" sz="2400" dirty="0"/>
                    </a:p>
                  </a:txBody>
                  <a:tcPr/>
                </a:tc>
              </a:tr>
            </a:tbl>
          </a:graphicData>
        </a:graphic>
      </p:graphicFrame>
      <p:pic>
        <p:nvPicPr>
          <p:cNvPr id="4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4537" y="282103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5737" y="332115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2377" y="333749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2457" y="330725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78137" y="332237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4"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78697" y="282469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45"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4857" y="282591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6857" y="282713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6857" y="378807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6857" y="425970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2457" y="378807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3657" y="427307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08937" y="383465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70242" y="3797010"/>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71442" y="4282006"/>
            <a:ext cx="321929" cy="321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3644434"/>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1" name="TextBox 20"/>
          <p:cNvSpPr txBox="1"/>
          <p:nvPr/>
        </p:nvSpPr>
        <p:spPr>
          <a:xfrm>
            <a:off x="395536" y="1153807"/>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Criteria &amp; Constraints- 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treatment</a:t>
            </a:r>
            <a:endParaRPr lang="en-GB" sz="2400" b="1" dirty="0">
              <a:latin typeface="Arial" pitchFamily="34" charset="0"/>
              <a:cs typeface="Arial" pitchFamily="34" charset="0"/>
            </a:endParaRPr>
          </a:p>
        </p:txBody>
      </p:sp>
      <p:graphicFrame>
        <p:nvGraphicFramePr>
          <p:cNvPr id="27" name="Table 26"/>
          <p:cNvGraphicFramePr>
            <a:graphicFrameLocks noGrp="1"/>
          </p:cNvGraphicFramePr>
          <p:nvPr>
            <p:extLst>
              <p:ext uri="{D42A27DB-BD31-4B8C-83A1-F6EECF244321}">
                <p14:modId xmlns:p14="http://schemas.microsoft.com/office/powerpoint/2010/main" val="667134078"/>
              </p:ext>
            </p:extLst>
          </p:nvPr>
        </p:nvGraphicFramePr>
        <p:xfrm>
          <a:off x="467544" y="2104720"/>
          <a:ext cx="7560840" cy="2620424"/>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smtClean="0"/>
                        <a:t>RWGS</a:t>
                      </a:r>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a:p>
                  </a:txBody>
                  <a:tcPr>
                    <a:solidFill>
                      <a:srgbClr val="FFFF00"/>
                    </a:solidFill>
                  </a:tcPr>
                </a:tc>
                <a:tc>
                  <a:txBody>
                    <a:bodyPr/>
                    <a:lstStyle/>
                    <a:p>
                      <a:endParaRPr lang="en-GB" dirty="0"/>
                    </a:p>
                  </a:txBody>
                  <a:tcPr>
                    <a:solidFill>
                      <a:srgbClr val="FFFF00"/>
                    </a:solidFill>
                  </a:tcPr>
                </a:tc>
              </a:tr>
              <a:tr h="499216">
                <a:tc>
                  <a:txBody>
                    <a:bodyPr/>
                    <a:lstStyle/>
                    <a:p>
                      <a:r>
                        <a:rPr lang="en-GB" dirty="0" smtClean="0"/>
                        <a:t>Sabatier</a:t>
                      </a:r>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a:p>
                  </a:txBody>
                  <a:tcPr>
                    <a:solidFill>
                      <a:srgbClr val="FFFF00"/>
                    </a:solidFill>
                  </a:tcPr>
                </a:tc>
                <a:tc>
                  <a:txBody>
                    <a:bodyPr/>
                    <a:lstStyle/>
                    <a:p>
                      <a:endParaRPr lang="en-GB"/>
                    </a:p>
                  </a:txBody>
                  <a:tcPr>
                    <a:solidFill>
                      <a:srgbClr val="FFFF00"/>
                    </a:solidFill>
                  </a:tcPr>
                </a:tc>
                <a:tc>
                  <a:txBody>
                    <a:bodyPr/>
                    <a:lstStyle/>
                    <a:p>
                      <a:endParaRPr lang="en-GB" dirty="0"/>
                    </a:p>
                  </a:txBody>
                  <a:tcPr>
                    <a:solidFill>
                      <a:srgbClr val="FFFF00"/>
                    </a:solidFill>
                  </a:tcPr>
                </a:tc>
              </a:tr>
              <a:tr h="489432">
                <a:tc>
                  <a:txBody>
                    <a:bodyPr/>
                    <a:lstStyle/>
                    <a:p>
                      <a:r>
                        <a:rPr lang="en-GB" dirty="0" smtClean="0"/>
                        <a:t>Bosch</a:t>
                      </a:r>
                      <a:endParaRPr lang="en-GB" dirty="0"/>
                    </a:p>
                  </a:txBody>
                  <a:tcPr/>
                </a:tc>
                <a:tc>
                  <a:txBody>
                    <a:bodyPr/>
                    <a:lstStyle/>
                    <a:p>
                      <a:endParaRPr lang="en-GB" dirty="0"/>
                    </a:p>
                  </a:txBody>
                  <a:tcPr/>
                </a:tc>
                <a:tc>
                  <a:txBody>
                    <a:bodyPr/>
                    <a:lstStyle/>
                    <a:p>
                      <a:r>
                        <a:rPr lang="en-GB" dirty="0" smtClean="0"/>
                        <a:t>      </a:t>
                      </a:r>
                      <a:endParaRPr lang="en-GB" b="1" dirty="0">
                        <a:solidFill>
                          <a:schemeClr val="accent4">
                            <a:lumMod val="50000"/>
                          </a:schemeClr>
                        </a:solidFill>
                      </a:endParaRPr>
                    </a:p>
                  </a:txBody>
                  <a:tcPr/>
                </a:tc>
                <a:tc>
                  <a:txBody>
                    <a:bodyPr/>
                    <a:lstStyle/>
                    <a:p>
                      <a:endParaRPr lang="en-GB"/>
                    </a:p>
                  </a:txBody>
                  <a:tcPr/>
                </a:tc>
                <a:tc>
                  <a:txBody>
                    <a:bodyPr/>
                    <a:lstStyle/>
                    <a:p>
                      <a:r>
                        <a:rPr lang="en-GB" sz="1800" b="1" dirty="0" smtClean="0">
                          <a:solidFill>
                            <a:schemeClr val="accent4">
                              <a:lumMod val="50000"/>
                            </a:schemeClr>
                          </a:solidFill>
                        </a:rPr>
                        <a:t>         </a:t>
                      </a:r>
                      <a:endParaRPr lang="en-GB" dirty="0"/>
                    </a:p>
                  </a:txBody>
                  <a:tcPr/>
                </a:tc>
              </a:tr>
              <a:tr h="479648">
                <a:tc>
                  <a:txBody>
                    <a:bodyPr/>
                    <a:lstStyle/>
                    <a:p>
                      <a:r>
                        <a:rPr lang="en-GB" dirty="0" smtClean="0"/>
                        <a:t>Bosch-</a:t>
                      </a:r>
                      <a:r>
                        <a:rPr lang="en-GB" dirty="0" err="1" smtClean="0"/>
                        <a:t>Boudouard</a:t>
                      </a:r>
                      <a:endParaRPr lang="en-GB" dirty="0"/>
                    </a:p>
                  </a:txBody>
                  <a:tcPr/>
                </a:tc>
                <a:tc>
                  <a:txBody>
                    <a:bodyPr/>
                    <a:lstStyle/>
                    <a:p>
                      <a:endParaRPr lang="en-GB" dirty="0"/>
                    </a:p>
                  </a:txBody>
                  <a:tcPr/>
                </a:tc>
                <a:tc>
                  <a:txBody>
                    <a:bodyPr/>
                    <a:lstStyle/>
                    <a:p>
                      <a:r>
                        <a:rPr lang="en-GB" sz="1800" b="1" dirty="0" smtClean="0">
                          <a:solidFill>
                            <a:schemeClr val="accent6"/>
                          </a:solidFill>
                        </a:rPr>
                        <a:t>      n/a</a:t>
                      </a:r>
                      <a:endParaRPr lang="en-GB" sz="2400" dirty="0"/>
                    </a:p>
                  </a:txBody>
                  <a:tcPr/>
                </a:tc>
                <a:tc>
                  <a:txBody>
                    <a:bodyPr/>
                    <a:lstStyle/>
                    <a:p>
                      <a:r>
                        <a:rPr lang="en-GB" sz="1800" b="1" dirty="0" smtClean="0">
                          <a:solidFill>
                            <a:schemeClr val="accent6"/>
                          </a:solidFill>
                        </a:rPr>
                        <a:t>         </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 </a:t>
                      </a:r>
                      <a:endParaRPr lang="en-GB" sz="2400" dirty="0"/>
                    </a:p>
                  </a:txBody>
                  <a:tcPr/>
                </a:tc>
              </a:tr>
            </a:tbl>
          </a:graphicData>
        </a:graphic>
      </p:graphicFrame>
      <p:pic>
        <p:nvPicPr>
          <p:cNvPr id="2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4537" y="286491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5737" y="336502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9"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2377" y="338136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2457" y="335112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78137" y="336624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78697" y="286857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4857" y="286979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4"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6857" y="287101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6857" y="383194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6857" y="430357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2457" y="383194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3657" y="431694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08937" y="387852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70242" y="384088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71442" y="4325878"/>
            <a:ext cx="321929" cy="321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9832991"/>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graphicFrame>
        <p:nvGraphicFramePr>
          <p:cNvPr id="20" name="Table 19"/>
          <p:cNvGraphicFramePr>
            <a:graphicFrameLocks noGrp="1"/>
          </p:cNvGraphicFramePr>
          <p:nvPr>
            <p:extLst>
              <p:ext uri="{D42A27DB-BD31-4B8C-83A1-F6EECF244321}">
                <p14:modId xmlns:p14="http://schemas.microsoft.com/office/powerpoint/2010/main" val="3032322138"/>
              </p:ext>
            </p:extLst>
          </p:nvPr>
        </p:nvGraphicFramePr>
        <p:xfrm>
          <a:off x="363631" y="1700809"/>
          <a:ext cx="4973048" cy="4134133"/>
        </p:xfrm>
        <a:graphic>
          <a:graphicData uri="http://schemas.openxmlformats.org/drawingml/2006/table">
            <a:tbl>
              <a:tblPr firstRow="1" bandRow="1">
                <a:tableStyleId>{5C22544A-7EE6-4342-B048-85BDC9FD1C3A}</a:tableStyleId>
              </a:tblPr>
              <a:tblGrid>
                <a:gridCol w="1984962"/>
                <a:gridCol w="1398533"/>
                <a:gridCol w="1589553"/>
              </a:tblGrid>
              <a:tr h="1262341">
                <a:tc>
                  <a:txBody>
                    <a:bodyPr/>
                    <a:lstStyle/>
                    <a:p>
                      <a:endParaRPr lang="en-GB" dirty="0"/>
                    </a:p>
                  </a:txBody>
                  <a:tcPr/>
                </a:tc>
                <a:tc>
                  <a:txBody>
                    <a:bodyPr/>
                    <a:lstStyle/>
                    <a:p>
                      <a:r>
                        <a:rPr lang="en-GB" dirty="0" smtClean="0"/>
                        <a:t>Sabatier</a:t>
                      </a:r>
                      <a:endParaRPr lang="en-GB" dirty="0"/>
                    </a:p>
                  </a:txBody>
                  <a:tcPr/>
                </a:tc>
                <a:tc>
                  <a:txBody>
                    <a:bodyPr/>
                    <a:lstStyle/>
                    <a:p>
                      <a:r>
                        <a:rPr lang="en-GB" dirty="0" smtClean="0"/>
                        <a:t>RWGS</a:t>
                      </a:r>
                      <a:endParaRPr lang="en-GB" dirty="0"/>
                    </a:p>
                  </a:txBody>
                  <a:tcPr/>
                </a:tc>
              </a:tr>
              <a:tr h="708591">
                <a:tc>
                  <a:txBody>
                    <a:bodyPr/>
                    <a:lstStyle/>
                    <a:p>
                      <a:r>
                        <a:rPr lang="en-GB" dirty="0" smtClean="0"/>
                        <a:t>Resupply</a:t>
                      </a:r>
                      <a:r>
                        <a:rPr lang="en-GB" baseline="0" dirty="0" smtClean="0"/>
                        <a:t> </a:t>
                      </a:r>
                    </a:p>
                    <a:p>
                      <a:r>
                        <a:rPr lang="en-GB" baseline="0" dirty="0" smtClean="0"/>
                        <a:t>(kg/18 months)</a:t>
                      </a:r>
                      <a:endParaRPr lang="en-GB" dirty="0"/>
                    </a:p>
                  </a:txBody>
                  <a:tcPr/>
                </a:tc>
                <a:tc>
                  <a:txBody>
                    <a:bodyPr/>
                    <a:lstStyle/>
                    <a:p>
                      <a:pPr algn="r"/>
                      <a:r>
                        <a:rPr lang="en-GB" dirty="0" smtClean="0"/>
                        <a:t>2343.5</a:t>
                      </a:r>
                      <a:endParaRPr lang="en-GB" dirty="0"/>
                    </a:p>
                  </a:txBody>
                  <a:tcPr/>
                </a:tc>
                <a:tc>
                  <a:txBody>
                    <a:bodyPr/>
                    <a:lstStyle/>
                    <a:p>
                      <a:pPr algn="r"/>
                      <a:r>
                        <a:rPr lang="en-GB" dirty="0" smtClean="0"/>
                        <a:t>1334.2</a:t>
                      </a:r>
                      <a:endParaRPr lang="en-GB" dirty="0"/>
                    </a:p>
                  </a:txBody>
                  <a:tcPr/>
                </a:tc>
              </a:tr>
              <a:tr h="624401">
                <a:tc>
                  <a:txBody>
                    <a:bodyPr/>
                    <a:lstStyle/>
                    <a:p>
                      <a:r>
                        <a:rPr lang="en-GB" dirty="0" smtClean="0"/>
                        <a:t>No. of independent</a:t>
                      </a:r>
                    </a:p>
                    <a:p>
                      <a:r>
                        <a:rPr lang="en-GB" dirty="0" smtClean="0"/>
                        <a:t>units</a:t>
                      </a:r>
                      <a:endParaRPr lang="en-GB" dirty="0"/>
                    </a:p>
                  </a:txBody>
                  <a:tcPr/>
                </a:tc>
                <a:tc>
                  <a:txBody>
                    <a:bodyPr/>
                    <a:lstStyle/>
                    <a:p>
                      <a:pPr algn="r"/>
                      <a:r>
                        <a:rPr lang="en-GB" dirty="0" smtClean="0"/>
                        <a:t>1</a:t>
                      </a:r>
                      <a:endParaRPr lang="en-GB" dirty="0"/>
                    </a:p>
                  </a:txBody>
                  <a:tcPr/>
                </a:tc>
                <a:tc>
                  <a:txBody>
                    <a:bodyPr/>
                    <a:lstStyle/>
                    <a:p>
                      <a:pPr algn="r"/>
                      <a:r>
                        <a:rPr lang="en-GB" dirty="0" smtClean="0"/>
                        <a:t>1</a:t>
                      </a:r>
                      <a:endParaRPr lang="en-GB" dirty="0"/>
                    </a:p>
                  </a:txBody>
                  <a:tcPr/>
                </a:tc>
              </a:tr>
              <a:tr h="624401">
                <a:tc>
                  <a:txBody>
                    <a:bodyPr/>
                    <a:lstStyle/>
                    <a:p>
                      <a:r>
                        <a:rPr lang="en-GB" dirty="0" smtClean="0"/>
                        <a:t>Feed streams</a:t>
                      </a:r>
                      <a:endParaRPr lang="en-GB" dirty="0"/>
                    </a:p>
                  </a:txBody>
                  <a:tcPr/>
                </a:tc>
                <a:tc>
                  <a:txBody>
                    <a:bodyPr/>
                    <a:lstStyle/>
                    <a:p>
                      <a:pPr algn="r"/>
                      <a:r>
                        <a:rPr lang="en-GB" dirty="0" smtClean="0"/>
                        <a:t>2</a:t>
                      </a:r>
                      <a:endParaRPr lang="en-GB" dirty="0"/>
                    </a:p>
                  </a:txBody>
                  <a:tcPr/>
                </a:tc>
                <a:tc>
                  <a:txBody>
                    <a:bodyPr/>
                    <a:lstStyle/>
                    <a:p>
                      <a:pPr algn="r"/>
                      <a:r>
                        <a:rPr lang="en-GB" dirty="0" smtClean="0"/>
                        <a:t>2</a:t>
                      </a:r>
                      <a:endParaRPr lang="en-GB" dirty="0"/>
                    </a:p>
                  </a:txBody>
                  <a:tcPr/>
                </a:tc>
              </a:tr>
              <a:tr h="624401">
                <a:tc>
                  <a:txBody>
                    <a:bodyPr/>
                    <a:lstStyle/>
                    <a:p>
                      <a:r>
                        <a:rPr lang="en-GB" dirty="0" err="1" smtClean="0"/>
                        <a:t>Maintanence</a:t>
                      </a:r>
                      <a:endParaRPr lang="en-GB" dirty="0"/>
                    </a:p>
                  </a:txBody>
                  <a:tcPr/>
                </a:tc>
                <a:tc>
                  <a:txBody>
                    <a:bodyPr/>
                    <a:lstStyle/>
                    <a:p>
                      <a:pPr algn="r"/>
                      <a:r>
                        <a:rPr lang="en-GB" dirty="0" smtClean="0"/>
                        <a:t>Unknown</a:t>
                      </a:r>
                      <a:endParaRPr lang="en-GB" dirty="0"/>
                    </a:p>
                  </a:txBody>
                  <a:tcPr/>
                </a:tc>
                <a:tc>
                  <a:txBody>
                    <a:bodyPr/>
                    <a:lstStyle/>
                    <a:p>
                      <a:pPr algn="r"/>
                      <a:r>
                        <a:rPr lang="en-GB" dirty="0" smtClean="0"/>
                        <a:t>Unknown</a:t>
                      </a:r>
                      <a:endParaRPr lang="en-GB" dirty="0"/>
                    </a:p>
                  </a:txBody>
                  <a:tcPr/>
                </a:tc>
              </a:tr>
            </a:tbl>
          </a:graphicData>
        </a:graphic>
      </p:graphicFrame>
      <p:sp>
        <p:nvSpPr>
          <p:cNvPr id="22" name="TextBox 21"/>
          <p:cNvSpPr txBox="1"/>
          <p:nvPr/>
        </p:nvSpPr>
        <p:spPr>
          <a:xfrm>
            <a:off x="123045" y="965919"/>
            <a:ext cx="10245259" cy="461665"/>
          </a:xfrm>
          <a:prstGeom prst="rect">
            <a:avLst/>
          </a:prstGeom>
          <a:noFill/>
        </p:spPr>
        <p:txBody>
          <a:bodyPr wrap="square" rtlCol="0">
            <a:spAutoFit/>
          </a:bodyPr>
          <a:lstStyle/>
          <a:p>
            <a:r>
              <a:rPr lang="en-GB" sz="2400" b="1" dirty="0" smtClean="0">
                <a:latin typeface="Arial" pitchFamily="34" charset="0"/>
                <a:cs typeface="Arial" pitchFamily="34" charset="0"/>
              </a:rPr>
              <a:t>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treatment</a:t>
            </a:r>
            <a:r>
              <a:rPr lang="en-GB" sz="2400" b="1" dirty="0">
                <a:latin typeface="Arial" pitchFamily="34" charset="0"/>
                <a:cs typeface="Arial" pitchFamily="34" charset="0"/>
              </a:rPr>
              <a:t> </a:t>
            </a:r>
            <a:r>
              <a:rPr lang="en-US" sz="2400" b="1" dirty="0" smtClean="0">
                <a:latin typeface="Arial" pitchFamily="34" charset="0"/>
                <a:cs typeface="Arial" pitchFamily="34" charset="0"/>
              </a:rPr>
              <a:t>–</a:t>
            </a:r>
            <a:r>
              <a:rPr lang="en-GB" sz="2400" b="1" dirty="0" smtClean="0">
                <a:latin typeface="Arial" pitchFamily="34" charset="0"/>
                <a:cs typeface="Arial" pitchFamily="34" charset="0"/>
              </a:rPr>
              <a:t> Final Two</a:t>
            </a:r>
          </a:p>
        </p:txBody>
      </p:sp>
    </p:spTree>
    <p:extLst>
      <p:ext uri="{BB962C8B-B14F-4D97-AF65-F5344CB8AC3E}">
        <p14:creationId xmlns:p14="http://schemas.microsoft.com/office/powerpoint/2010/main" val="2422851757"/>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1" name="TextBox 20"/>
          <p:cNvSpPr txBox="1"/>
          <p:nvPr/>
        </p:nvSpPr>
        <p:spPr>
          <a:xfrm>
            <a:off x="695856" y="1067247"/>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treatment</a:t>
            </a:r>
            <a:endParaRPr lang="en-GB" sz="2400" b="1" dirty="0">
              <a:latin typeface="Arial" pitchFamily="34" charset="0"/>
              <a:cs typeface="Arial" pitchFamily="34" charset="0"/>
            </a:endParaRPr>
          </a:p>
        </p:txBody>
      </p:sp>
      <p:sp>
        <p:nvSpPr>
          <p:cNvPr id="23" name="TextBox 22"/>
          <p:cNvSpPr txBox="1"/>
          <p:nvPr/>
        </p:nvSpPr>
        <p:spPr>
          <a:xfrm>
            <a:off x="667653" y="1988840"/>
            <a:ext cx="7889523" cy="2031325"/>
          </a:xfrm>
          <a:prstGeom prst="rect">
            <a:avLst/>
          </a:prstGeom>
          <a:noFill/>
        </p:spPr>
        <p:txBody>
          <a:bodyPr wrap="square" rtlCol="0">
            <a:spAutoFit/>
          </a:bodyPr>
          <a:lstStyle/>
          <a:p>
            <a:r>
              <a:rPr lang="en-GB" dirty="0" smtClean="0">
                <a:latin typeface="Arial" pitchFamily="34" charset="0"/>
                <a:cs typeface="Arial" pitchFamily="34" charset="0"/>
              </a:rPr>
              <a:t>Feasibility studies for CO</a:t>
            </a:r>
            <a:r>
              <a:rPr lang="en-GB" baseline="-25000" dirty="0" smtClean="0">
                <a:latin typeface="Arial" pitchFamily="34" charset="0"/>
                <a:cs typeface="Arial" pitchFamily="34" charset="0"/>
              </a:rPr>
              <a:t>2</a:t>
            </a:r>
            <a:r>
              <a:rPr lang="en-GB" dirty="0" smtClean="0">
                <a:latin typeface="Arial" pitchFamily="34" charset="0"/>
                <a:cs typeface="Arial" pitchFamily="34" charset="0"/>
              </a:rPr>
              <a:t> treatment methods indicate that the </a:t>
            </a:r>
            <a:r>
              <a:rPr lang="en-GB" b="1" dirty="0" smtClean="0">
                <a:latin typeface="Arial" pitchFamily="34" charset="0"/>
                <a:cs typeface="Arial" pitchFamily="34" charset="0"/>
              </a:rPr>
              <a:t>Sabatier reaction</a:t>
            </a:r>
            <a:r>
              <a:rPr lang="en-GB" dirty="0" smtClean="0">
                <a:latin typeface="Arial" pitchFamily="34" charset="0"/>
                <a:cs typeface="Arial" pitchFamily="34" charset="0"/>
              </a:rPr>
              <a:t> is the best choice for “stage 2”.</a:t>
            </a:r>
          </a:p>
          <a:p>
            <a:endParaRPr lang="en-GB" dirty="0">
              <a:latin typeface="Arial" pitchFamily="34" charset="0"/>
              <a:cs typeface="Arial" pitchFamily="34" charset="0"/>
            </a:endParaRPr>
          </a:p>
          <a:p>
            <a:r>
              <a:rPr lang="en-GB" dirty="0" smtClean="0">
                <a:latin typeface="Arial" pitchFamily="34" charset="0"/>
                <a:cs typeface="Arial" pitchFamily="34" charset="0"/>
              </a:rPr>
              <a:t>Possibility of improving the process in “stage 3” by recovering hydrogen from the methane, as opposed to venting it to Mars.  This would create a closed loop for both H</a:t>
            </a:r>
            <a:r>
              <a:rPr lang="en-GB" baseline="-25000" dirty="0" smtClean="0">
                <a:latin typeface="Arial" pitchFamily="34" charset="0"/>
                <a:cs typeface="Arial" pitchFamily="34" charset="0"/>
              </a:rPr>
              <a:t>2</a:t>
            </a:r>
            <a:r>
              <a:rPr lang="en-GB" dirty="0" smtClean="0">
                <a:latin typeface="Arial" pitchFamily="34" charset="0"/>
                <a:cs typeface="Arial" pitchFamily="34" charset="0"/>
              </a:rPr>
              <a:t> and O</a:t>
            </a:r>
            <a:r>
              <a:rPr lang="en-GB" baseline="-25000" dirty="0" smtClean="0">
                <a:latin typeface="Arial" pitchFamily="34" charset="0"/>
                <a:cs typeface="Arial" pitchFamily="34" charset="0"/>
              </a:rPr>
              <a:t>2</a:t>
            </a:r>
            <a:r>
              <a:rPr lang="en-GB" dirty="0" smtClean="0">
                <a:latin typeface="Arial" pitchFamily="34" charset="0"/>
                <a:cs typeface="Arial" pitchFamily="34" charset="0"/>
              </a:rPr>
              <a:t>, meaning neither would need to be resupplied.</a:t>
            </a:r>
            <a:endParaRPr lang="en-GB" dirty="0">
              <a:latin typeface="Arial" pitchFamily="34" charset="0"/>
              <a:cs typeface="Arial" pitchFamily="34" charset="0"/>
            </a:endParaRPr>
          </a:p>
        </p:txBody>
      </p:sp>
    </p:spTree>
    <p:extLst>
      <p:ext uri="{BB962C8B-B14F-4D97-AF65-F5344CB8AC3E}">
        <p14:creationId xmlns:p14="http://schemas.microsoft.com/office/powerpoint/2010/main" val="3317155316"/>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1019"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1" name="TextBox 20"/>
          <p:cNvSpPr txBox="1"/>
          <p:nvPr/>
        </p:nvSpPr>
        <p:spPr>
          <a:xfrm>
            <a:off x="695856" y="1067247"/>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treatment</a:t>
            </a:r>
            <a:endParaRPr lang="en-GB" sz="2400" b="1" dirty="0">
              <a:latin typeface="Arial" pitchFamily="34" charset="0"/>
              <a:cs typeface="Arial" pitchFamily="34" charset="0"/>
            </a:endParaRPr>
          </a:p>
        </p:txBody>
      </p:sp>
      <p:pic>
        <p:nvPicPr>
          <p:cNvPr id="4" name="Picture 3"/>
          <p:cNvPicPr>
            <a:picLocks noChangeAspect="1"/>
          </p:cNvPicPr>
          <p:nvPr/>
        </p:nvPicPr>
        <p:blipFill>
          <a:blip r:embed="rId3"/>
          <a:stretch>
            <a:fillRect/>
          </a:stretch>
        </p:blipFill>
        <p:spPr>
          <a:xfrm>
            <a:off x="1187624" y="1598710"/>
            <a:ext cx="6480720" cy="4549578"/>
          </a:xfrm>
          <a:prstGeom prst="rect">
            <a:avLst/>
          </a:prstGeom>
        </p:spPr>
      </p:pic>
    </p:spTree>
    <p:extLst>
      <p:ext uri="{BB962C8B-B14F-4D97-AF65-F5344CB8AC3E}">
        <p14:creationId xmlns:p14="http://schemas.microsoft.com/office/powerpoint/2010/main" val="2779103487"/>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1019"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1" name="TextBox 20"/>
          <p:cNvSpPr txBox="1"/>
          <p:nvPr/>
        </p:nvSpPr>
        <p:spPr>
          <a:xfrm>
            <a:off x="695856" y="1067247"/>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treatment</a:t>
            </a:r>
            <a:endParaRPr lang="en-GB" sz="2400" b="1" dirty="0">
              <a:latin typeface="Arial" pitchFamily="34" charset="0"/>
              <a:cs typeface="Arial" pitchFamily="34" charset="0"/>
            </a:endParaRPr>
          </a:p>
        </p:txBody>
      </p:sp>
      <p:sp>
        <p:nvSpPr>
          <p:cNvPr id="23" name="TextBox 22"/>
          <p:cNvSpPr txBox="1"/>
          <p:nvPr/>
        </p:nvSpPr>
        <p:spPr>
          <a:xfrm>
            <a:off x="667653" y="1988840"/>
            <a:ext cx="7889523" cy="3477875"/>
          </a:xfrm>
          <a:prstGeom prst="rect">
            <a:avLst/>
          </a:prstGeom>
          <a:noFill/>
        </p:spPr>
        <p:txBody>
          <a:bodyPr wrap="square" rtlCol="0">
            <a:spAutoFit/>
          </a:bodyPr>
          <a:lstStyle/>
          <a:p>
            <a:pPr marL="342900" indent="-342900">
              <a:buFont typeface="Arial"/>
              <a:buChar char="•"/>
            </a:pPr>
            <a:r>
              <a:rPr lang="en-GB" sz="2000" dirty="0" smtClean="0">
                <a:latin typeface="Arial" pitchFamily="34" charset="0"/>
                <a:cs typeface="Arial" pitchFamily="34" charset="0"/>
              </a:rPr>
              <a:t>A MATLAB model was used to design the Sabatier reactor.  The file is currently unfinished, as it only provides an isothermal model of the reactor.  </a:t>
            </a:r>
          </a:p>
          <a:p>
            <a:pPr marL="342900" indent="-342900">
              <a:buFont typeface="Arial"/>
              <a:buChar char="•"/>
            </a:pPr>
            <a:endParaRPr lang="en-GB" sz="2000" dirty="0">
              <a:latin typeface="Arial" pitchFamily="34" charset="0"/>
              <a:cs typeface="Arial" pitchFamily="34" charset="0"/>
            </a:endParaRPr>
          </a:p>
          <a:p>
            <a:pPr marL="342900" indent="-342900">
              <a:buFont typeface="Arial"/>
              <a:buChar char="•"/>
            </a:pPr>
            <a:r>
              <a:rPr lang="en-GB" sz="2000" dirty="0" smtClean="0">
                <a:latin typeface="Arial" pitchFamily="34" charset="0"/>
                <a:cs typeface="Arial" pitchFamily="34" charset="0"/>
              </a:rPr>
              <a:t>By next week, we aim to have a complete non-isothermal model.</a:t>
            </a:r>
            <a:endParaRPr lang="en-GB" sz="2000" dirty="0">
              <a:latin typeface="Arial" pitchFamily="34" charset="0"/>
              <a:cs typeface="Arial" pitchFamily="34" charset="0"/>
            </a:endParaRPr>
          </a:p>
          <a:p>
            <a:pPr marL="342900" indent="-342900">
              <a:buFont typeface="Arial"/>
              <a:buChar char="•"/>
            </a:pPr>
            <a:endParaRPr lang="en-GB" sz="2000" dirty="0" smtClean="0">
              <a:latin typeface="Arial" pitchFamily="34" charset="0"/>
              <a:cs typeface="Arial" pitchFamily="34" charset="0"/>
            </a:endParaRPr>
          </a:p>
          <a:p>
            <a:pPr marL="342900" indent="-342900">
              <a:buFont typeface="Arial"/>
              <a:buChar char="•"/>
            </a:pPr>
            <a:r>
              <a:rPr lang="en-GB" sz="2000" dirty="0" smtClean="0">
                <a:latin typeface="Arial" pitchFamily="34" charset="0"/>
                <a:cs typeface="Arial" pitchFamily="34" charset="0"/>
              </a:rPr>
              <a:t>This model will allow us to choose values for the operating pressure and temperature of the reactor.</a:t>
            </a:r>
          </a:p>
          <a:p>
            <a:pPr marL="342900" indent="-342900">
              <a:buFont typeface="Arial"/>
              <a:buChar char="•"/>
            </a:pPr>
            <a:endParaRPr lang="en-GB" sz="2000" dirty="0">
              <a:latin typeface="Arial" pitchFamily="34" charset="0"/>
              <a:cs typeface="Arial" pitchFamily="34" charset="0"/>
            </a:endParaRPr>
          </a:p>
          <a:p>
            <a:pPr marL="342900" indent="-342900">
              <a:buFont typeface="Arial"/>
              <a:buChar char="•"/>
            </a:pPr>
            <a:r>
              <a:rPr lang="en-GB" sz="2000" dirty="0" smtClean="0">
                <a:latin typeface="Arial" pitchFamily="34" charset="0"/>
                <a:cs typeface="Arial" pitchFamily="34" charset="0"/>
              </a:rPr>
              <a:t>The programme will output a residence time which will be used to establish the dimensions of the Sabatier reactor.</a:t>
            </a:r>
            <a:endParaRPr lang="en-GB" sz="2000" dirty="0">
              <a:latin typeface="Arial" pitchFamily="34" charset="0"/>
              <a:cs typeface="Arial" pitchFamily="34" charset="0"/>
            </a:endParaRPr>
          </a:p>
        </p:txBody>
      </p:sp>
    </p:spTree>
    <p:extLst>
      <p:ext uri="{BB962C8B-B14F-4D97-AF65-F5344CB8AC3E}">
        <p14:creationId xmlns:p14="http://schemas.microsoft.com/office/powerpoint/2010/main" val="2431676022"/>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1" name="TextBox 20"/>
          <p:cNvSpPr txBox="1"/>
          <p:nvPr/>
        </p:nvSpPr>
        <p:spPr>
          <a:xfrm>
            <a:off x="695856" y="1067247"/>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CO</a:t>
            </a:r>
            <a:r>
              <a:rPr lang="en-GB" sz="2400" b="1" baseline="-25000" dirty="0" smtClean="0">
                <a:latin typeface="Arial" pitchFamily="34" charset="0"/>
                <a:cs typeface="Arial" pitchFamily="34" charset="0"/>
              </a:rPr>
              <a:t>2</a:t>
            </a:r>
            <a:r>
              <a:rPr lang="en-GB" sz="2400" b="1" dirty="0" smtClean="0">
                <a:latin typeface="Arial" pitchFamily="34" charset="0"/>
                <a:cs typeface="Arial" pitchFamily="34" charset="0"/>
              </a:rPr>
              <a:t> treatment</a:t>
            </a:r>
            <a:endParaRPr lang="en-GB" sz="2400" b="1" dirty="0">
              <a:latin typeface="Arial" pitchFamily="34" charset="0"/>
              <a:cs typeface="Arial" pitchFamily="34" charset="0"/>
            </a:endParaRPr>
          </a:p>
        </p:txBody>
      </p:sp>
      <p:sp>
        <p:nvSpPr>
          <p:cNvPr id="23" name="TextBox 22"/>
          <p:cNvSpPr txBox="1"/>
          <p:nvPr/>
        </p:nvSpPr>
        <p:spPr>
          <a:xfrm>
            <a:off x="667653" y="1988840"/>
            <a:ext cx="7889523" cy="3785652"/>
          </a:xfrm>
          <a:prstGeom prst="rect">
            <a:avLst/>
          </a:prstGeom>
          <a:noFill/>
        </p:spPr>
        <p:txBody>
          <a:bodyPr wrap="square" rtlCol="0">
            <a:spAutoFit/>
          </a:bodyPr>
          <a:lstStyle/>
          <a:p>
            <a:r>
              <a:rPr lang="en-GB" sz="2000" dirty="0" smtClean="0">
                <a:latin typeface="Arial" pitchFamily="34" charset="0"/>
                <a:cs typeface="Arial" pitchFamily="34" charset="0"/>
              </a:rPr>
              <a:t>Next steps:</a:t>
            </a:r>
          </a:p>
          <a:p>
            <a:endParaRPr lang="en-GB" sz="2000" dirty="0">
              <a:latin typeface="Arial" pitchFamily="34" charset="0"/>
              <a:cs typeface="Arial" pitchFamily="34" charset="0"/>
            </a:endParaRPr>
          </a:p>
          <a:p>
            <a:pPr marL="285750" indent="-285750">
              <a:buFont typeface="Arial"/>
              <a:buChar char="•"/>
            </a:pPr>
            <a:r>
              <a:rPr lang="en-GB" sz="2000" dirty="0" smtClean="0">
                <a:latin typeface="Arial" pitchFamily="34" charset="0"/>
                <a:cs typeface="Arial" pitchFamily="34" charset="0"/>
              </a:rPr>
              <a:t>Create a non-isothermal model of the Sabatier reactor and decide on values for operating T&amp;P.</a:t>
            </a:r>
          </a:p>
          <a:p>
            <a:pPr marL="285750" indent="-285750">
              <a:buFont typeface="Arial"/>
              <a:buChar char="•"/>
            </a:pPr>
            <a:endParaRPr lang="en-GB" sz="2000" dirty="0">
              <a:latin typeface="Arial" pitchFamily="34" charset="0"/>
              <a:cs typeface="Arial" pitchFamily="34" charset="0"/>
            </a:endParaRPr>
          </a:p>
          <a:p>
            <a:pPr marL="285750" indent="-285750">
              <a:buFont typeface="Arial"/>
              <a:buChar char="•"/>
            </a:pPr>
            <a:r>
              <a:rPr lang="en-GB" sz="2000" dirty="0" smtClean="0">
                <a:latin typeface="Arial" pitchFamily="34" charset="0"/>
                <a:cs typeface="Arial" pitchFamily="34" charset="0"/>
              </a:rPr>
              <a:t>Find dimensions for the reactor.</a:t>
            </a:r>
          </a:p>
          <a:p>
            <a:pPr marL="285750" indent="-285750">
              <a:buFont typeface="Arial"/>
              <a:buChar char="•"/>
            </a:pPr>
            <a:endParaRPr lang="en-GB" sz="2000" dirty="0">
              <a:latin typeface="Arial" pitchFamily="34" charset="0"/>
              <a:cs typeface="Arial" pitchFamily="34" charset="0"/>
            </a:endParaRPr>
          </a:p>
          <a:p>
            <a:pPr marL="285750" indent="-285750">
              <a:buFont typeface="Arial"/>
              <a:buChar char="•"/>
            </a:pPr>
            <a:r>
              <a:rPr lang="en-GB" sz="2000" dirty="0" smtClean="0">
                <a:latin typeface="Arial" pitchFamily="34" charset="0"/>
                <a:cs typeface="Arial" pitchFamily="34" charset="0"/>
              </a:rPr>
              <a:t>Begin to design a cooling system for the reactor (essentially a double pipe heat exchanger).</a:t>
            </a:r>
          </a:p>
          <a:p>
            <a:pPr marL="285750" indent="-285750">
              <a:buFont typeface="Arial"/>
              <a:buChar char="•"/>
            </a:pPr>
            <a:endParaRPr lang="en-GB" sz="2000" dirty="0">
              <a:latin typeface="Arial" pitchFamily="34" charset="0"/>
              <a:cs typeface="Arial" pitchFamily="34" charset="0"/>
            </a:endParaRPr>
          </a:p>
          <a:p>
            <a:pPr marL="285750" indent="-285750">
              <a:buFont typeface="Arial"/>
              <a:buChar char="•"/>
            </a:pPr>
            <a:r>
              <a:rPr lang="en-GB" sz="2000" dirty="0" smtClean="0">
                <a:latin typeface="Arial" pitchFamily="34" charset="0"/>
                <a:cs typeface="Arial" pitchFamily="34" charset="0"/>
              </a:rPr>
              <a:t>Consider which type of heat exchanger should be used to heat the inlet CO</a:t>
            </a:r>
            <a:r>
              <a:rPr lang="en-GB" sz="2000" baseline="-25000" dirty="0" smtClean="0">
                <a:latin typeface="Arial" pitchFamily="34" charset="0"/>
                <a:cs typeface="Arial" pitchFamily="34" charset="0"/>
              </a:rPr>
              <a:t>2</a:t>
            </a:r>
            <a:r>
              <a:rPr lang="en-GB" sz="2000" dirty="0" smtClean="0">
                <a:latin typeface="Arial" pitchFamily="34" charset="0"/>
                <a:cs typeface="Arial" pitchFamily="34" charset="0"/>
              </a:rPr>
              <a:t> and H</a:t>
            </a:r>
            <a:r>
              <a:rPr lang="en-GB" sz="2000" baseline="-25000" dirty="0" smtClean="0">
                <a:latin typeface="Arial" pitchFamily="34" charset="0"/>
                <a:cs typeface="Arial" pitchFamily="34" charset="0"/>
              </a:rPr>
              <a:t>2</a:t>
            </a:r>
            <a:r>
              <a:rPr lang="en-GB" sz="2000" dirty="0" smtClean="0">
                <a:latin typeface="Arial" pitchFamily="34" charset="0"/>
                <a:cs typeface="Arial" pitchFamily="34" charset="0"/>
              </a:rPr>
              <a:t> to the desired temperature (not yet known).</a:t>
            </a:r>
          </a:p>
        </p:txBody>
      </p:sp>
    </p:spTree>
    <p:extLst>
      <p:ext uri="{BB962C8B-B14F-4D97-AF65-F5344CB8AC3E}">
        <p14:creationId xmlns:p14="http://schemas.microsoft.com/office/powerpoint/2010/main" val="4244442125"/>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1" name="TextBox 20"/>
          <p:cNvSpPr txBox="1"/>
          <p:nvPr/>
        </p:nvSpPr>
        <p:spPr>
          <a:xfrm>
            <a:off x="695856" y="1067247"/>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Molar Flowrate </a:t>
            </a:r>
            <a:r>
              <a:rPr lang="en-GB" sz="2400" b="1" dirty="0" err="1" smtClean="0">
                <a:latin typeface="Arial" pitchFamily="34" charset="0"/>
                <a:cs typeface="Arial" pitchFamily="34" charset="0"/>
              </a:rPr>
              <a:t>vs</a:t>
            </a:r>
            <a:r>
              <a:rPr lang="en-GB" sz="2400" b="1" dirty="0" smtClean="0">
                <a:latin typeface="Arial" pitchFamily="34" charset="0"/>
                <a:cs typeface="Arial" pitchFamily="34" charset="0"/>
              </a:rPr>
              <a:t> Residence Time</a:t>
            </a:r>
            <a:endParaRPr lang="en-GB" sz="2400" b="1" dirty="0">
              <a:latin typeface="Arial" pitchFamily="34" charset="0"/>
              <a:cs typeface="Arial" pitchFamily="34" charset="0"/>
            </a:endParaRPr>
          </a:p>
        </p:txBody>
      </p:sp>
      <p:pic>
        <p:nvPicPr>
          <p:cNvPr id="4" name="Picture 3"/>
          <p:cNvPicPr>
            <a:picLocks noChangeAspect="1"/>
          </p:cNvPicPr>
          <p:nvPr/>
        </p:nvPicPr>
        <p:blipFill>
          <a:blip r:embed="rId3"/>
          <a:stretch>
            <a:fillRect/>
          </a:stretch>
        </p:blipFill>
        <p:spPr>
          <a:xfrm>
            <a:off x="1187624" y="1772816"/>
            <a:ext cx="6415810" cy="4547662"/>
          </a:xfrm>
          <a:prstGeom prst="rect">
            <a:avLst/>
          </a:prstGeom>
        </p:spPr>
      </p:pic>
    </p:spTree>
    <p:extLst>
      <p:ext uri="{BB962C8B-B14F-4D97-AF65-F5344CB8AC3E}">
        <p14:creationId xmlns:p14="http://schemas.microsoft.com/office/powerpoint/2010/main" val="394693445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102632" y="909343"/>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Stage 1 – Resource requirements</a:t>
            </a:r>
            <a:endParaRPr lang="en-GB" sz="2400" b="1" dirty="0">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98933144"/>
              </p:ext>
            </p:extLst>
          </p:nvPr>
        </p:nvGraphicFramePr>
        <p:xfrm>
          <a:off x="102632" y="1916832"/>
          <a:ext cx="4230724" cy="1368152"/>
        </p:xfrm>
        <a:graphic>
          <a:graphicData uri="http://schemas.openxmlformats.org/drawingml/2006/table">
            <a:tbl>
              <a:tblPr firstRow="1" firstCol="1" bandRow="1">
                <a:tableStyleId>{69012ECD-51FC-41F1-AA8D-1B2483CD663E}</a:tableStyleId>
              </a:tblPr>
              <a:tblGrid>
                <a:gridCol w="928409"/>
                <a:gridCol w="1022425"/>
                <a:gridCol w="1117280"/>
                <a:gridCol w="1162610"/>
              </a:tblGrid>
              <a:tr h="397484">
                <a:tc gridSpan="4">
                  <a:txBody>
                    <a:bodyPr/>
                    <a:lstStyle/>
                    <a:p>
                      <a:pPr algn="ctr">
                        <a:lnSpc>
                          <a:spcPct val="115000"/>
                        </a:lnSpc>
                        <a:spcAft>
                          <a:spcPts val="0"/>
                        </a:spcAft>
                      </a:pPr>
                      <a:r>
                        <a:rPr lang="en-GB" sz="1400" dirty="0">
                          <a:effectLst/>
                        </a:rPr>
                        <a:t>Total Water Requirement</a:t>
                      </a:r>
                      <a:endParaRPr lang="en-GB" sz="1400" dirty="0">
                        <a:effectLst/>
                        <a:latin typeface="Calibri"/>
                        <a:ea typeface="Times New Roman"/>
                        <a:cs typeface="Times New Roman"/>
                      </a:endParaRPr>
                    </a:p>
                  </a:txBody>
                  <a:tcPr marL="68580" marR="68580" marT="0" marB="0" anchor="b"/>
                </a:tc>
                <a:tc hMerge="1">
                  <a:txBody>
                    <a:bodyPr/>
                    <a:lstStyle/>
                    <a:p>
                      <a:endParaRPr lang="en-GB"/>
                    </a:p>
                  </a:txBody>
                  <a:tcPr/>
                </a:tc>
                <a:tc hMerge="1">
                  <a:txBody>
                    <a:bodyPr/>
                    <a:lstStyle/>
                    <a:p>
                      <a:endParaRPr lang="en-GB"/>
                    </a:p>
                  </a:txBody>
                  <a:tcPr/>
                </a:tc>
                <a:tc hMerge="1">
                  <a:txBody>
                    <a:bodyPr/>
                    <a:lstStyle/>
                    <a:p>
                      <a:endParaRPr lang="en-GB"/>
                    </a:p>
                  </a:txBody>
                  <a:tcPr/>
                </a:tc>
              </a:tr>
              <a:tr h="318252">
                <a:tc>
                  <a:txBody>
                    <a:bodyPr/>
                    <a:lstStyle/>
                    <a:p>
                      <a:pPr algn="ctr">
                        <a:lnSpc>
                          <a:spcPct val="115000"/>
                        </a:lnSpc>
                        <a:spcAft>
                          <a:spcPts val="0"/>
                        </a:spcAft>
                      </a:pPr>
                      <a:r>
                        <a:rPr lang="en-GB" sz="1100" dirty="0">
                          <a:effectLst/>
                        </a:rPr>
                        <a:t>Drinking</a:t>
                      </a:r>
                      <a:endParaRPr lang="en-GB" sz="1100"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Hygiene*</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Safety</a:t>
                      </a:r>
                      <a:endParaRPr lang="en-GB" sz="1100" b="1">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Total</a:t>
                      </a:r>
                      <a:endParaRPr lang="en-GB" sz="1100" b="1">
                        <a:solidFill>
                          <a:schemeClr val="tx1"/>
                        </a:solidFill>
                        <a:effectLst/>
                        <a:latin typeface="Calibri"/>
                        <a:ea typeface="Times New Roman"/>
                        <a:cs typeface="Times New Roman"/>
                      </a:endParaRPr>
                    </a:p>
                  </a:txBody>
                  <a:tcPr marL="68580" marR="68580" marT="0" marB="0" anchor="b"/>
                </a:tc>
              </a:tr>
              <a:tr h="318252">
                <a:tc>
                  <a:txBody>
                    <a:bodyPr/>
                    <a:lstStyle/>
                    <a:p>
                      <a:pPr algn="ctr">
                        <a:lnSpc>
                          <a:spcPct val="115000"/>
                        </a:lnSpc>
                        <a:spcAft>
                          <a:spcPts val="0"/>
                        </a:spcAft>
                      </a:pPr>
                      <a:r>
                        <a:rPr lang="en-GB" sz="1100" dirty="0">
                          <a:effectLst/>
                        </a:rPr>
                        <a:t>[kg]</a:t>
                      </a:r>
                      <a:endParaRPr lang="en-GB" sz="1100"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[kg]</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[kg]</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b="1">
                        <a:solidFill>
                          <a:schemeClr val="tx1"/>
                        </a:solidFill>
                        <a:effectLst/>
                        <a:latin typeface="Calibri"/>
                        <a:ea typeface="Times New Roman"/>
                        <a:cs typeface="Times New Roman"/>
                      </a:endParaRPr>
                    </a:p>
                  </a:txBody>
                  <a:tcPr marL="68580" marR="68580" marT="0" marB="0" anchor="b"/>
                </a:tc>
              </a:tr>
              <a:tr h="334164">
                <a:tc>
                  <a:txBody>
                    <a:bodyPr/>
                    <a:lstStyle/>
                    <a:p>
                      <a:pPr algn="ctr">
                        <a:lnSpc>
                          <a:spcPct val="115000"/>
                        </a:lnSpc>
                        <a:spcAft>
                          <a:spcPts val="0"/>
                        </a:spcAft>
                      </a:pPr>
                      <a:r>
                        <a:rPr lang="en-GB" sz="1200" dirty="0">
                          <a:effectLst/>
                        </a:rPr>
                        <a:t>17472</a:t>
                      </a:r>
                      <a:endParaRPr lang="en-GB" sz="1100"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200">
                          <a:effectLst/>
                        </a:rPr>
                        <a:t>92345</a:t>
                      </a:r>
                      <a:endParaRPr lang="en-GB" sz="1100" b="1">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200" dirty="0">
                          <a:effectLst/>
                        </a:rPr>
                        <a:t>27454.25</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137271.25</a:t>
                      </a:r>
                      <a:endParaRPr lang="en-GB" sz="1100" b="1" dirty="0">
                        <a:solidFill>
                          <a:schemeClr val="tx1"/>
                        </a:solidFill>
                        <a:effectLst/>
                        <a:latin typeface="Calibri"/>
                        <a:ea typeface="Times New Roman"/>
                        <a:cs typeface="Times New Roman"/>
                      </a:endParaRPr>
                    </a:p>
                  </a:txBody>
                  <a:tcPr marL="68580" marR="68580" marT="0" marB="0" anchor="b"/>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908821647"/>
              </p:ext>
            </p:extLst>
          </p:nvPr>
        </p:nvGraphicFramePr>
        <p:xfrm>
          <a:off x="4765769" y="1916832"/>
          <a:ext cx="4089400" cy="1368152"/>
        </p:xfrm>
        <a:graphic>
          <a:graphicData uri="http://schemas.openxmlformats.org/drawingml/2006/table">
            <a:tbl>
              <a:tblPr firstRow="1" firstCol="1" bandRow="1">
                <a:tableStyleId>{69012ECD-51FC-41F1-AA8D-1B2483CD663E}</a:tableStyleId>
              </a:tblPr>
              <a:tblGrid>
                <a:gridCol w="505460"/>
                <a:gridCol w="704215"/>
                <a:gridCol w="740410"/>
                <a:gridCol w="1023620"/>
                <a:gridCol w="1115695"/>
              </a:tblGrid>
              <a:tr h="327167">
                <a:tc gridSpan="5">
                  <a:txBody>
                    <a:bodyPr/>
                    <a:lstStyle/>
                    <a:p>
                      <a:pPr algn="ctr">
                        <a:lnSpc>
                          <a:spcPct val="115000"/>
                        </a:lnSpc>
                        <a:spcAft>
                          <a:spcPts val="0"/>
                        </a:spcAft>
                      </a:pPr>
                      <a:r>
                        <a:rPr lang="en-GB" sz="1400" dirty="0">
                          <a:effectLst/>
                        </a:rPr>
                        <a:t>Total Air Requirement</a:t>
                      </a:r>
                      <a:endParaRPr lang="en-GB" sz="1400" dirty="0">
                        <a:effectLst/>
                        <a:latin typeface="Calibri"/>
                        <a:ea typeface="Times New Roman"/>
                        <a:cs typeface="Times New Roman"/>
                      </a:endParaRPr>
                    </a:p>
                  </a:txBody>
                  <a:tcPr marL="68580" marR="68580"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356909">
                <a:tc>
                  <a:txBody>
                    <a:bodyPr/>
                    <a:lstStyle/>
                    <a:p>
                      <a:pPr algn="ctr">
                        <a:lnSpc>
                          <a:spcPct val="115000"/>
                        </a:lnSpc>
                        <a:spcAft>
                          <a:spcPts val="0"/>
                        </a:spcAft>
                      </a:pPr>
                      <a:r>
                        <a:rPr lang="en-GB" sz="1100" dirty="0">
                          <a:effectLst/>
                        </a:rPr>
                        <a:t>N2</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O2</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CO2</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200">
                          <a:effectLst/>
                        </a:rPr>
                        <a:t>Safety</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Total</a:t>
                      </a:r>
                      <a:endParaRPr lang="en-GB" sz="1100" b="1">
                        <a:effectLst/>
                        <a:latin typeface="Calibri"/>
                        <a:ea typeface="Times New Roman"/>
                        <a:cs typeface="Times New Roman"/>
                      </a:endParaRPr>
                    </a:p>
                  </a:txBody>
                  <a:tcPr marL="68580" marR="68580" marT="0" marB="0" anchor="b"/>
                </a:tc>
              </a:tr>
              <a:tr h="327167">
                <a:tc>
                  <a:txBody>
                    <a:bodyPr/>
                    <a:lstStyle/>
                    <a:p>
                      <a:pPr algn="ctr">
                        <a:lnSpc>
                          <a:spcPct val="115000"/>
                        </a:lnSpc>
                        <a:spcAft>
                          <a:spcPts val="0"/>
                        </a:spcAft>
                      </a:pPr>
                      <a:r>
                        <a:rPr lang="en-GB" sz="1100" dirty="0">
                          <a:effectLst/>
                        </a:rPr>
                        <a:t>[kg]</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[kg]</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b="1">
                        <a:effectLst/>
                        <a:latin typeface="Calibri"/>
                        <a:ea typeface="Times New Roman"/>
                        <a:cs typeface="Times New Roman"/>
                      </a:endParaRPr>
                    </a:p>
                  </a:txBody>
                  <a:tcPr marL="68580" marR="68580" marT="0" marB="0" anchor="b"/>
                </a:tc>
              </a:tr>
              <a:tr h="356909">
                <a:tc>
                  <a:txBody>
                    <a:bodyPr/>
                    <a:lstStyle/>
                    <a:p>
                      <a:pPr algn="ctr">
                        <a:lnSpc>
                          <a:spcPct val="115000"/>
                        </a:lnSpc>
                        <a:spcAft>
                          <a:spcPts val="0"/>
                        </a:spcAft>
                      </a:pPr>
                      <a:r>
                        <a:rPr lang="en-GB" sz="1100" dirty="0">
                          <a:effectLst/>
                        </a:rPr>
                        <a:t>0</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200">
                          <a:effectLst/>
                        </a:rPr>
                        <a:t>4599</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0</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1149.75</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200" dirty="0">
                          <a:effectLst/>
                        </a:rPr>
                        <a:t>5748.75</a:t>
                      </a:r>
                      <a:endParaRPr lang="en-GB" sz="1100" b="1" dirty="0">
                        <a:effectLst/>
                        <a:latin typeface="Calibri"/>
                        <a:ea typeface="Times New Roman"/>
                        <a:cs typeface="Times New Roman"/>
                      </a:endParaRPr>
                    </a:p>
                  </a:txBody>
                  <a:tcPr marL="68580" marR="68580" marT="0" marB="0" anchor="b"/>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713454065"/>
              </p:ext>
            </p:extLst>
          </p:nvPr>
        </p:nvGraphicFramePr>
        <p:xfrm>
          <a:off x="102632" y="4293096"/>
          <a:ext cx="4109328" cy="1368152"/>
        </p:xfrm>
        <a:graphic>
          <a:graphicData uri="http://schemas.openxmlformats.org/drawingml/2006/table">
            <a:tbl>
              <a:tblPr firstRow="1" firstCol="1" bandRow="1">
                <a:tableStyleId>{69012ECD-51FC-41F1-AA8D-1B2483CD663E}</a:tableStyleId>
              </a:tblPr>
              <a:tblGrid>
                <a:gridCol w="1623756"/>
                <a:gridCol w="1239932"/>
                <a:gridCol w="1245640"/>
              </a:tblGrid>
              <a:tr h="357770">
                <a:tc gridSpan="3">
                  <a:txBody>
                    <a:bodyPr/>
                    <a:lstStyle/>
                    <a:p>
                      <a:pPr algn="ctr">
                        <a:lnSpc>
                          <a:spcPct val="115000"/>
                        </a:lnSpc>
                        <a:spcAft>
                          <a:spcPts val="0"/>
                        </a:spcAft>
                      </a:pPr>
                      <a:r>
                        <a:rPr lang="en-GB" sz="1400" dirty="0">
                          <a:effectLst/>
                        </a:rPr>
                        <a:t>Calorific requirement</a:t>
                      </a:r>
                      <a:endParaRPr lang="en-GB" sz="1400" dirty="0">
                        <a:effectLst/>
                        <a:latin typeface="Calibri"/>
                        <a:ea typeface="Times New Roman"/>
                        <a:cs typeface="Times New Roman"/>
                      </a:endParaRPr>
                    </a:p>
                  </a:txBody>
                  <a:tcPr marL="68580" marR="68580" marT="0" marB="0" anchor="b"/>
                </a:tc>
                <a:tc hMerge="1">
                  <a:txBody>
                    <a:bodyPr/>
                    <a:lstStyle/>
                    <a:p>
                      <a:endParaRPr lang="en-GB"/>
                    </a:p>
                  </a:txBody>
                  <a:tcPr/>
                </a:tc>
                <a:tc hMerge="1">
                  <a:txBody>
                    <a:bodyPr/>
                    <a:lstStyle/>
                    <a:p>
                      <a:endParaRPr lang="en-GB"/>
                    </a:p>
                  </a:txBody>
                  <a:tcPr/>
                </a:tc>
              </a:tr>
              <a:tr h="336794">
                <a:tc>
                  <a:txBody>
                    <a:bodyPr/>
                    <a:lstStyle/>
                    <a:p>
                      <a:pPr algn="ctr">
                        <a:lnSpc>
                          <a:spcPct val="115000"/>
                        </a:lnSpc>
                        <a:spcAft>
                          <a:spcPts val="0"/>
                        </a:spcAft>
                      </a:pPr>
                      <a:r>
                        <a:rPr lang="en-GB" sz="1100" dirty="0">
                          <a:effectLst/>
                        </a:rPr>
                        <a:t>Standard</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Safety </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Total</a:t>
                      </a:r>
                      <a:endParaRPr lang="en-GB" sz="1100" b="1">
                        <a:effectLst/>
                        <a:latin typeface="Calibri"/>
                        <a:ea typeface="Times New Roman"/>
                        <a:cs typeface="Times New Roman"/>
                      </a:endParaRPr>
                    </a:p>
                  </a:txBody>
                  <a:tcPr marL="68580" marR="68580" marT="0" marB="0" anchor="b"/>
                </a:tc>
              </a:tr>
              <a:tr h="336794">
                <a:tc>
                  <a:txBody>
                    <a:bodyPr/>
                    <a:lstStyle/>
                    <a:p>
                      <a:pPr algn="ctr">
                        <a:lnSpc>
                          <a:spcPct val="115000"/>
                        </a:lnSpc>
                        <a:spcAft>
                          <a:spcPts val="0"/>
                        </a:spcAft>
                      </a:pPr>
                      <a:r>
                        <a:rPr lang="en-GB" sz="1100" dirty="0">
                          <a:effectLst/>
                        </a:rPr>
                        <a:t>[MJ]</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[MJ]</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[MJ]</a:t>
                      </a:r>
                      <a:endParaRPr lang="en-GB" sz="1100" b="1">
                        <a:effectLst/>
                        <a:latin typeface="Calibri"/>
                        <a:ea typeface="Times New Roman"/>
                        <a:cs typeface="Times New Roman"/>
                      </a:endParaRPr>
                    </a:p>
                  </a:txBody>
                  <a:tcPr marL="68580" marR="68580" marT="0" marB="0" anchor="b"/>
                </a:tc>
              </a:tr>
              <a:tr h="336794">
                <a:tc>
                  <a:txBody>
                    <a:bodyPr/>
                    <a:lstStyle/>
                    <a:p>
                      <a:pPr algn="ctr">
                        <a:lnSpc>
                          <a:spcPct val="115000"/>
                        </a:lnSpc>
                        <a:spcAft>
                          <a:spcPts val="0"/>
                        </a:spcAft>
                      </a:pPr>
                      <a:r>
                        <a:rPr lang="en-GB" sz="1100" dirty="0">
                          <a:effectLst/>
                        </a:rPr>
                        <a:t>57.3</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14.325</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71.625</a:t>
                      </a:r>
                      <a:endParaRPr lang="en-GB" sz="1100" b="1" dirty="0">
                        <a:effectLst/>
                        <a:latin typeface="Calibri"/>
                        <a:ea typeface="Times New Roman"/>
                        <a:cs typeface="Times New Roman"/>
                      </a:endParaRPr>
                    </a:p>
                  </a:txBody>
                  <a:tcPr marL="68580" marR="68580" marT="0" marB="0" anchor="b"/>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225834744"/>
              </p:ext>
            </p:extLst>
          </p:nvPr>
        </p:nvGraphicFramePr>
        <p:xfrm>
          <a:off x="4716016" y="4293096"/>
          <a:ext cx="4241800" cy="1368152"/>
        </p:xfrm>
        <a:graphic>
          <a:graphicData uri="http://schemas.openxmlformats.org/drawingml/2006/table">
            <a:tbl>
              <a:tblPr firstRow="1" firstCol="1" bandRow="1">
                <a:tableStyleId>{69012ECD-51FC-41F1-AA8D-1B2483CD663E}</a:tableStyleId>
              </a:tblPr>
              <a:tblGrid>
                <a:gridCol w="838200"/>
                <a:gridCol w="749300"/>
                <a:gridCol w="1409700"/>
                <a:gridCol w="1244600"/>
              </a:tblGrid>
              <a:tr h="648072">
                <a:tc>
                  <a:txBody>
                    <a:bodyPr/>
                    <a:lstStyle/>
                    <a:p>
                      <a:pPr algn="ctr">
                        <a:lnSpc>
                          <a:spcPct val="115000"/>
                        </a:lnSpc>
                        <a:spcAft>
                          <a:spcPts val="0"/>
                        </a:spcAft>
                      </a:pPr>
                      <a:r>
                        <a:rPr lang="en-GB" sz="1100" dirty="0">
                          <a:effectLst/>
                        </a:rPr>
                        <a:t>Total Oxygen</a:t>
                      </a:r>
                      <a:endParaRPr lang="en-GB" sz="1100"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Total Water</a:t>
                      </a:r>
                      <a:endParaRPr lang="en-GB" sz="1100"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Total Resupply Weight</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Total Resupply Cost</a:t>
                      </a:r>
                      <a:endParaRPr lang="en-GB" sz="1100">
                        <a:effectLst/>
                        <a:latin typeface="Calibri"/>
                        <a:ea typeface="Times New Roman"/>
                        <a:cs typeface="Times New Roman"/>
                      </a:endParaRPr>
                    </a:p>
                  </a:txBody>
                  <a:tcPr marL="68580" marR="68580" marT="0" marB="0" anchor="b"/>
                </a:tc>
              </a:tr>
              <a:tr h="360040">
                <a:tc>
                  <a:txBody>
                    <a:bodyPr/>
                    <a:lstStyle/>
                    <a:p>
                      <a:pPr algn="ctr">
                        <a:lnSpc>
                          <a:spcPct val="115000"/>
                        </a:lnSpc>
                        <a:spcAft>
                          <a:spcPts val="0"/>
                        </a:spcAft>
                      </a:pPr>
                      <a:r>
                        <a:rPr lang="en-GB" sz="1100">
                          <a:effectLst/>
                        </a:rPr>
                        <a:t>[kg]</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[£Million]</a:t>
                      </a:r>
                      <a:endParaRPr lang="en-GB" sz="1100">
                        <a:effectLst/>
                        <a:latin typeface="Calibri"/>
                        <a:ea typeface="Times New Roman"/>
                        <a:cs typeface="Times New Roman"/>
                      </a:endParaRPr>
                    </a:p>
                  </a:txBody>
                  <a:tcPr marL="68580" marR="68580" marT="0" marB="0" anchor="b"/>
                </a:tc>
              </a:tr>
              <a:tr h="360040">
                <a:tc>
                  <a:txBody>
                    <a:bodyPr/>
                    <a:lstStyle/>
                    <a:p>
                      <a:pPr algn="ctr">
                        <a:lnSpc>
                          <a:spcPct val="115000"/>
                        </a:lnSpc>
                        <a:spcAft>
                          <a:spcPts val="0"/>
                        </a:spcAft>
                      </a:pPr>
                      <a:r>
                        <a:rPr lang="en-GB" sz="1100">
                          <a:effectLst/>
                        </a:rPr>
                        <a:t>5748.75</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137271.25</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143020</a:t>
                      </a:r>
                      <a:endParaRPr lang="en-GB" sz="1100"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143020</a:t>
                      </a:r>
                      <a:endParaRPr lang="en-GB" sz="1100" dirty="0">
                        <a:effectLst/>
                        <a:latin typeface="Calibri"/>
                        <a:ea typeface="Times New Roman"/>
                        <a:cs typeface="Times New Roman"/>
                      </a:endParaRPr>
                    </a:p>
                  </a:txBody>
                  <a:tcPr marL="68580" marR="68580" marT="0" marB="0" anchor="b"/>
                </a:tc>
              </a:tr>
            </a:tbl>
          </a:graphicData>
        </a:graphic>
      </p:graphicFrame>
      <p:sp>
        <p:nvSpPr>
          <p:cNvPr id="15" name="Flowchart: Manual Operation 14"/>
          <p:cNvSpPr/>
          <p:nvPr/>
        </p:nvSpPr>
        <p:spPr>
          <a:xfrm rot="10800000">
            <a:off x="2970634" y="116629"/>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3296854" y="116632"/>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2. Stages </a:t>
            </a:r>
          </a:p>
          <a:p>
            <a:r>
              <a:rPr lang="en-GB" sz="1200" b="1" dirty="0" smtClean="0">
                <a:latin typeface="Arial" pitchFamily="34" charset="0"/>
                <a:cs typeface="Arial" pitchFamily="34" charset="0"/>
              </a:rPr>
              <a:t>1&amp;2</a:t>
            </a:r>
            <a:r>
              <a:rPr lang="en-GB" sz="1200" b="1" dirty="0">
                <a:latin typeface="Arial" pitchFamily="34" charset="0"/>
                <a:cs typeface="Arial" pitchFamily="34" charset="0"/>
              </a:rPr>
              <a:t> </a:t>
            </a:r>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918374988"/>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1" name="TextBox 20"/>
          <p:cNvSpPr txBox="1"/>
          <p:nvPr/>
        </p:nvSpPr>
        <p:spPr>
          <a:xfrm>
            <a:off x="695856" y="1067247"/>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Molar Flowrate </a:t>
            </a:r>
            <a:r>
              <a:rPr lang="en-GB" sz="2400" b="1" dirty="0" err="1" smtClean="0">
                <a:latin typeface="Arial" pitchFamily="34" charset="0"/>
                <a:cs typeface="Arial" pitchFamily="34" charset="0"/>
              </a:rPr>
              <a:t>vs</a:t>
            </a:r>
            <a:r>
              <a:rPr lang="en-GB" sz="2400" b="1" dirty="0" smtClean="0">
                <a:latin typeface="Arial" pitchFamily="34" charset="0"/>
                <a:cs typeface="Arial" pitchFamily="34" charset="0"/>
              </a:rPr>
              <a:t> Reactor Volume</a:t>
            </a:r>
            <a:endParaRPr lang="en-GB" sz="2400" b="1" dirty="0">
              <a:latin typeface="Arial" pitchFamily="34" charset="0"/>
              <a:cs typeface="Arial" pitchFamily="34" charset="0"/>
            </a:endParaRPr>
          </a:p>
        </p:txBody>
      </p:sp>
      <p:pic>
        <p:nvPicPr>
          <p:cNvPr id="4" name="Picture 3"/>
          <p:cNvPicPr>
            <a:picLocks noChangeAspect="1"/>
          </p:cNvPicPr>
          <p:nvPr/>
        </p:nvPicPr>
        <p:blipFill>
          <a:blip r:embed="rId3"/>
          <a:stretch>
            <a:fillRect/>
          </a:stretch>
        </p:blipFill>
        <p:spPr>
          <a:xfrm>
            <a:off x="971600" y="1628800"/>
            <a:ext cx="7020272" cy="4976118"/>
          </a:xfrm>
          <a:prstGeom prst="rect">
            <a:avLst/>
          </a:prstGeom>
        </p:spPr>
      </p:pic>
    </p:spTree>
    <p:extLst>
      <p:ext uri="{BB962C8B-B14F-4D97-AF65-F5344CB8AC3E}">
        <p14:creationId xmlns:p14="http://schemas.microsoft.com/office/powerpoint/2010/main" val="3946934457"/>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Alternatives to Electrolysis</a:t>
            </a:r>
            <a:endParaRPr lang="en-GB" sz="2400" b="1" dirty="0">
              <a:latin typeface="Arial" pitchFamily="34" charset="0"/>
              <a:cs typeface="Arial" pitchFamily="34" charset="0"/>
            </a:endParaRPr>
          </a:p>
        </p:txBody>
      </p:sp>
      <p:sp>
        <p:nvSpPr>
          <p:cNvPr id="11" name="TextBox 10"/>
          <p:cNvSpPr txBox="1"/>
          <p:nvPr/>
        </p:nvSpPr>
        <p:spPr>
          <a:xfrm>
            <a:off x="363629" y="2636912"/>
            <a:ext cx="5936563" cy="2585323"/>
          </a:xfrm>
          <a:prstGeom prst="rect">
            <a:avLst/>
          </a:prstGeom>
          <a:noFill/>
        </p:spPr>
        <p:txBody>
          <a:bodyPr wrap="square" rtlCol="0">
            <a:spAutoFit/>
          </a:bodyPr>
          <a:lstStyle/>
          <a:p>
            <a:pPr marL="342900" indent="-342900">
              <a:buFont typeface="+mj-lt"/>
              <a:buAutoNum type="arabicPeriod"/>
            </a:pPr>
            <a:r>
              <a:rPr lang="en-GB" dirty="0" err="1">
                <a:latin typeface="Arial" pitchFamily="34" charset="0"/>
                <a:cs typeface="Arial" pitchFamily="34" charset="0"/>
              </a:rPr>
              <a:t>Photocatalytic</a:t>
            </a:r>
            <a:r>
              <a:rPr lang="en-GB" dirty="0">
                <a:latin typeface="Arial" pitchFamily="34" charset="0"/>
                <a:cs typeface="Arial" pitchFamily="34" charset="0"/>
              </a:rPr>
              <a:t> </a:t>
            </a:r>
            <a:r>
              <a:rPr lang="en-GB" dirty="0" smtClean="0">
                <a:latin typeface="Arial" pitchFamily="34" charset="0"/>
                <a:cs typeface="Arial" pitchFamily="34" charset="0"/>
              </a:rPr>
              <a:t>splitting</a:t>
            </a:r>
          </a:p>
          <a:p>
            <a:pPr marL="342900" indent="-342900">
              <a:buFont typeface="+mj-lt"/>
              <a:buAutoNum type="arabicPeriod"/>
            </a:pPr>
            <a:endParaRPr lang="en-GB" dirty="0" smtClean="0">
              <a:latin typeface="Arial" pitchFamily="34" charset="0"/>
              <a:cs typeface="Arial" pitchFamily="34" charset="0"/>
            </a:endParaRPr>
          </a:p>
          <a:p>
            <a:pPr marL="342900" indent="-342900">
              <a:buFont typeface="+mj-lt"/>
              <a:buAutoNum type="arabicPeriod"/>
            </a:pPr>
            <a:r>
              <a:rPr lang="en-GB" dirty="0" err="1" smtClean="0">
                <a:latin typeface="Arial" pitchFamily="34" charset="0"/>
                <a:cs typeface="Arial" pitchFamily="34" charset="0"/>
              </a:rPr>
              <a:t>Thermolysis</a:t>
            </a:r>
            <a:endParaRPr lang="en-GB" dirty="0" smtClean="0">
              <a:latin typeface="Arial" pitchFamily="34" charset="0"/>
              <a:cs typeface="Arial" pitchFamily="34" charset="0"/>
            </a:endParaRPr>
          </a:p>
          <a:p>
            <a:pPr marL="342900" indent="-342900">
              <a:buFont typeface="+mj-lt"/>
              <a:buAutoNum type="arabicPeriod"/>
            </a:pPr>
            <a:endParaRPr lang="en-GB" dirty="0" smtClean="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Thermochemical cycles</a:t>
            </a:r>
          </a:p>
          <a:p>
            <a:pPr marL="342900" indent="-342900">
              <a:buFont typeface="+mj-lt"/>
              <a:buAutoNum type="arabicPeriod"/>
            </a:pPr>
            <a:endParaRPr lang="en-GB" dirty="0" smtClean="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Catalysis</a:t>
            </a:r>
            <a:endParaRPr lang="en-GB" dirty="0">
              <a:latin typeface="Arial" pitchFamily="34" charset="0"/>
              <a:cs typeface="Arial" pitchFamily="34" charset="0"/>
            </a:endParaRPr>
          </a:p>
          <a:p>
            <a:endParaRPr lang="en-GB" dirty="0"/>
          </a:p>
          <a:p>
            <a:endParaRPr lang="en-GB" dirty="0"/>
          </a:p>
        </p:txBody>
      </p:sp>
    </p:spTree>
    <p:extLst>
      <p:ext uri="{BB962C8B-B14F-4D97-AF65-F5344CB8AC3E}">
        <p14:creationId xmlns:p14="http://schemas.microsoft.com/office/powerpoint/2010/main" val="1354433543"/>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Alternatives to Electrolysis </a:t>
            </a:r>
            <a:r>
              <a:rPr lang="en-GB" sz="2400" b="1" dirty="0" err="1" smtClean="0">
                <a:latin typeface="Arial" pitchFamily="34" charset="0"/>
                <a:cs typeface="Arial" pitchFamily="34" charset="0"/>
              </a:rPr>
              <a:t>Cont</a:t>
            </a:r>
            <a:r>
              <a:rPr lang="en-GB" sz="2400" b="1" dirty="0" smtClean="0">
                <a:latin typeface="Arial" pitchFamily="34" charset="0"/>
                <a:cs typeface="Arial" pitchFamily="34" charset="0"/>
              </a:rPr>
              <a:t>…</a:t>
            </a:r>
            <a:endParaRPr lang="en-GB" sz="2400" b="1" dirty="0">
              <a:latin typeface="Arial" pitchFamily="34" charset="0"/>
              <a:cs typeface="Arial" pitchFamily="34" charset="0"/>
            </a:endParaRPr>
          </a:p>
        </p:txBody>
      </p:sp>
      <p:sp>
        <p:nvSpPr>
          <p:cNvPr id="20" name="Content Placeholder 2"/>
          <p:cNvSpPr txBox="1">
            <a:spLocks/>
          </p:cNvSpPr>
          <p:nvPr/>
        </p:nvSpPr>
        <p:spPr>
          <a:xfrm>
            <a:off x="363629" y="2636912"/>
            <a:ext cx="3538736" cy="3024336"/>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buFont typeface="+mj-lt"/>
              <a:buAutoNum type="arabicPeriod"/>
            </a:pPr>
            <a:r>
              <a:rPr lang="en-GB" sz="2900" b="1" dirty="0" err="1" smtClean="0">
                <a:latin typeface="Arial" pitchFamily="34" charset="0"/>
                <a:cs typeface="Arial" pitchFamily="34" charset="0"/>
              </a:rPr>
              <a:t>Photocatalytic</a:t>
            </a:r>
            <a:r>
              <a:rPr lang="en-GB" sz="2900" b="1" dirty="0" smtClean="0">
                <a:latin typeface="Arial" pitchFamily="34" charset="0"/>
                <a:cs typeface="Arial" pitchFamily="34" charset="0"/>
              </a:rPr>
              <a:t> splitting</a:t>
            </a:r>
          </a:p>
          <a:p>
            <a:pPr marL="514350" indent="-514350">
              <a:buFont typeface="+mj-lt"/>
              <a:buAutoNum type="arabicPeriod"/>
            </a:pPr>
            <a:endParaRPr lang="en-GB" b="1" dirty="0" smtClean="0"/>
          </a:p>
          <a:p>
            <a:r>
              <a:rPr lang="en-GB" sz="2900" dirty="0" smtClean="0">
                <a:latin typeface="Arial" pitchFamily="34" charset="0"/>
                <a:cs typeface="Arial" pitchFamily="34" charset="0"/>
              </a:rPr>
              <a:t>Advantages – simplicity (use catalyst suspended in water to electrolyse solution in the presence of sunlight)</a:t>
            </a:r>
          </a:p>
          <a:p>
            <a:endParaRPr lang="en-GB" sz="2900" dirty="0" smtClean="0">
              <a:latin typeface="Arial" pitchFamily="34" charset="0"/>
              <a:cs typeface="Arial" pitchFamily="34" charset="0"/>
            </a:endParaRPr>
          </a:p>
          <a:p>
            <a:r>
              <a:rPr lang="en-GB" sz="2900" dirty="0" smtClean="0">
                <a:latin typeface="Arial" pitchFamily="34" charset="0"/>
                <a:cs typeface="Arial" pitchFamily="34" charset="0"/>
              </a:rPr>
              <a:t>Disadvantages – Critical system would depend on the availability of sufficient insolation</a:t>
            </a:r>
            <a:endParaRPr lang="en-GB" sz="2900" dirty="0">
              <a:latin typeface="Arial" pitchFamily="34" charset="0"/>
              <a:cs typeface="Arial" pitchFamily="34" charset="0"/>
            </a:endParaRPr>
          </a:p>
        </p:txBody>
      </p:sp>
      <p:sp>
        <p:nvSpPr>
          <p:cNvPr id="12" name="TextBox 11"/>
          <p:cNvSpPr txBox="1"/>
          <p:nvPr/>
        </p:nvSpPr>
        <p:spPr>
          <a:xfrm>
            <a:off x="5508104" y="2492896"/>
            <a:ext cx="3384375" cy="3693319"/>
          </a:xfrm>
          <a:prstGeom prst="rect">
            <a:avLst/>
          </a:prstGeom>
          <a:noFill/>
        </p:spPr>
        <p:txBody>
          <a:bodyPr wrap="square" rtlCol="0">
            <a:spAutoFit/>
          </a:bodyPr>
          <a:lstStyle/>
          <a:p>
            <a:r>
              <a:rPr lang="en-GB" b="1" dirty="0" smtClean="0">
                <a:latin typeface="Arial" pitchFamily="34" charset="0"/>
                <a:cs typeface="Arial" pitchFamily="34" charset="0"/>
              </a:rPr>
              <a:t>2. </a:t>
            </a:r>
            <a:r>
              <a:rPr lang="en-GB" b="1" dirty="0" err="1" smtClean="0">
                <a:latin typeface="Arial" pitchFamily="34" charset="0"/>
                <a:cs typeface="Arial" pitchFamily="34" charset="0"/>
              </a:rPr>
              <a:t>Thermolysis</a:t>
            </a:r>
            <a:endParaRPr lang="en-GB" b="1" dirty="0" smtClean="0">
              <a:latin typeface="Arial" pitchFamily="34" charset="0"/>
              <a:cs typeface="Arial" pitchFamily="34" charset="0"/>
            </a:endParaRPr>
          </a:p>
          <a:p>
            <a:endParaRPr lang="en-GB" b="1" dirty="0">
              <a:latin typeface="Arial" pitchFamily="34" charset="0"/>
              <a:cs typeface="Arial" pitchFamily="34" charset="0"/>
            </a:endParaRPr>
          </a:p>
          <a:p>
            <a:pPr marL="285750" indent="-285750">
              <a:buFont typeface="Arial" pitchFamily="34" charset="0"/>
              <a:buChar char="•"/>
            </a:pPr>
            <a:r>
              <a:rPr lang="en-GB" dirty="0">
                <a:latin typeface="Arial" pitchFamily="34" charset="0"/>
                <a:cs typeface="Arial" pitchFamily="34" charset="0"/>
              </a:rPr>
              <a:t>Advantages  - Can use methane as a fuel (if Sabatier is used)</a:t>
            </a:r>
          </a:p>
          <a:p>
            <a:endParaRPr lang="en-GB" dirty="0" smtClean="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Disadvantages </a:t>
            </a:r>
            <a:r>
              <a:rPr lang="en-GB" dirty="0">
                <a:latin typeface="Arial" pitchFamily="34" charset="0"/>
                <a:cs typeface="Arial" pitchFamily="34" charset="0"/>
              </a:rPr>
              <a:t>– Extremely high temperatures (2000°C) required to split water which means high rate of component failure.</a:t>
            </a:r>
          </a:p>
          <a:p>
            <a:endParaRPr lang="en-GB" dirty="0"/>
          </a:p>
          <a:p>
            <a:endParaRPr lang="en-GB" dirty="0"/>
          </a:p>
        </p:txBody>
      </p:sp>
    </p:spTree>
    <p:extLst>
      <p:ext uri="{BB962C8B-B14F-4D97-AF65-F5344CB8AC3E}">
        <p14:creationId xmlns:p14="http://schemas.microsoft.com/office/powerpoint/2010/main" val="4178670567"/>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Alternatives to Electrolysis </a:t>
            </a:r>
            <a:r>
              <a:rPr lang="en-GB" sz="2400" b="1" dirty="0" err="1" smtClean="0">
                <a:latin typeface="Arial" pitchFamily="34" charset="0"/>
                <a:cs typeface="Arial" pitchFamily="34" charset="0"/>
              </a:rPr>
              <a:t>Cont</a:t>
            </a:r>
            <a:r>
              <a:rPr lang="en-GB" sz="2400" b="1" dirty="0" smtClean="0">
                <a:latin typeface="Arial" pitchFamily="34" charset="0"/>
                <a:cs typeface="Arial" pitchFamily="34" charset="0"/>
              </a:rPr>
              <a:t>…</a:t>
            </a:r>
            <a:endParaRPr lang="en-GB" sz="2400" b="1" dirty="0">
              <a:latin typeface="Arial" pitchFamily="34" charset="0"/>
              <a:cs typeface="Arial" pitchFamily="34" charset="0"/>
            </a:endParaRPr>
          </a:p>
        </p:txBody>
      </p:sp>
      <p:sp>
        <p:nvSpPr>
          <p:cNvPr id="20" name="Content Placeholder 2"/>
          <p:cNvSpPr txBox="1">
            <a:spLocks/>
          </p:cNvSpPr>
          <p:nvPr/>
        </p:nvSpPr>
        <p:spPr>
          <a:xfrm>
            <a:off x="363629" y="2636912"/>
            <a:ext cx="3538736" cy="39604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800" b="1" dirty="0" smtClean="0">
                <a:latin typeface="Arial" pitchFamily="34" charset="0"/>
                <a:cs typeface="Arial" pitchFamily="34" charset="0"/>
              </a:rPr>
              <a:t>  3. Thermochemical Cycles</a:t>
            </a:r>
          </a:p>
          <a:p>
            <a:pPr marL="0" indent="0">
              <a:buNone/>
            </a:pPr>
            <a:endParaRPr lang="en-GB" sz="1800" b="1" dirty="0">
              <a:latin typeface="Arial" pitchFamily="34" charset="0"/>
              <a:cs typeface="Arial" pitchFamily="34" charset="0"/>
            </a:endParaRPr>
          </a:p>
          <a:p>
            <a:r>
              <a:rPr lang="en-GB" sz="1800" dirty="0">
                <a:latin typeface="Arial" pitchFamily="34" charset="0"/>
                <a:cs typeface="Arial" pitchFamily="34" charset="0"/>
              </a:rPr>
              <a:t>Advantages – Relatively low temperature (530°C for Cu-</a:t>
            </a:r>
            <a:r>
              <a:rPr lang="en-GB" sz="1800" dirty="0" err="1">
                <a:latin typeface="Arial" pitchFamily="34" charset="0"/>
                <a:cs typeface="Arial" pitchFamily="34" charset="0"/>
              </a:rPr>
              <a:t>Cl</a:t>
            </a:r>
            <a:r>
              <a:rPr lang="en-GB" sz="1800" dirty="0">
                <a:latin typeface="Arial" pitchFamily="34" charset="0"/>
                <a:cs typeface="Arial" pitchFamily="34" charset="0"/>
              </a:rPr>
              <a:t> cycle</a:t>
            </a:r>
            <a:r>
              <a:rPr lang="en-GB" sz="1800" dirty="0" smtClean="0">
                <a:latin typeface="Arial" pitchFamily="34" charset="0"/>
                <a:cs typeface="Arial" pitchFamily="34" charset="0"/>
              </a:rPr>
              <a:t>).</a:t>
            </a:r>
          </a:p>
          <a:p>
            <a:endParaRPr lang="en-GB" sz="1800" dirty="0">
              <a:latin typeface="Arial" pitchFamily="34" charset="0"/>
              <a:cs typeface="Arial" pitchFamily="34" charset="0"/>
            </a:endParaRPr>
          </a:p>
          <a:p>
            <a:r>
              <a:rPr lang="en-GB" sz="1800" dirty="0">
                <a:latin typeface="Arial" pitchFamily="34" charset="0"/>
                <a:cs typeface="Arial" pitchFamily="34" charset="0"/>
              </a:rPr>
              <a:t>Disadvantages – Requires several different reactors and chlorine gas may be produced which is a potential problem.</a:t>
            </a:r>
          </a:p>
        </p:txBody>
      </p:sp>
      <p:sp>
        <p:nvSpPr>
          <p:cNvPr id="12" name="TextBox 11"/>
          <p:cNvSpPr txBox="1"/>
          <p:nvPr/>
        </p:nvSpPr>
        <p:spPr>
          <a:xfrm>
            <a:off x="5508104" y="2492896"/>
            <a:ext cx="3384375" cy="4247317"/>
          </a:xfrm>
          <a:prstGeom prst="rect">
            <a:avLst/>
          </a:prstGeom>
          <a:noFill/>
        </p:spPr>
        <p:txBody>
          <a:bodyPr wrap="square" rtlCol="0">
            <a:spAutoFit/>
          </a:bodyPr>
          <a:lstStyle/>
          <a:p>
            <a:r>
              <a:rPr lang="en-GB" b="1" dirty="0">
                <a:latin typeface="Arial" pitchFamily="34" charset="0"/>
                <a:cs typeface="Arial" pitchFamily="34" charset="0"/>
              </a:rPr>
              <a:t>4</a:t>
            </a:r>
            <a:r>
              <a:rPr lang="en-GB" b="1" dirty="0" smtClean="0">
                <a:latin typeface="Arial" pitchFamily="34" charset="0"/>
                <a:cs typeface="Arial" pitchFamily="34" charset="0"/>
              </a:rPr>
              <a:t>. Catalysis </a:t>
            </a:r>
            <a:r>
              <a:rPr lang="en-GB" dirty="0"/>
              <a:t>(Milstein 3 stage process</a:t>
            </a:r>
            <a:r>
              <a:rPr lang="en-GB" dirty="0" smtClean="0"/>
              <a:t>).</a:t>
            </a:r>
          </a:p>
          <a:p>
            <a:endParaRPr lang="en-GB" dirty="0">
              <a:latin typeface="Arial" pitchFamily="34" charset="0"/>
              <a:cs typeface="Arial" pitchFamily="34" charset="0"/>
            </a:endParaRPr>
          </a:p>
          <a:p>
            <a:pPr marL="285750" indent="-285750">
              <a:buFont typeface="Arial" pitchFamily="34" charset="0"/>
              <a:buChar char="•"/>
            </a:pPr>
            <a:r>
              <a:rPr lang="en-GB" dirty="0">
                <a:latin typeface="Arial" pitchFamily="34" charset="0"/>
                <a:cs typeface="Arial" pitchFamily="34" charset="0"/>
              </a:rPr>
              <a:t>Advantages – Low temperature (100°C) and fairly simple system, can be scaled up</a:t>
            </a:r>
            <a:r>
              <a:rPr lang="en-GB" dirty="0" smtClean="0">
                <a:latin typeface="Arial" pitchFamily="34" charset="0"/>
                <a:cs typeface="Arial" pitchFamily="34" charset="0"/>
              </a:rPr>
              <a:t>.</a:t>
            </a:r>
          </a:p>
          <a:p>
            <a:endParaRPr lang="en-GB" dirty="0">
              <a:latin typeface="Arial" pitchFamily="34" charset="0"/>
              <a:cs typeface="Arial" pitchFamily="34" charset="0"/>
            </a:endParaRPr>
          </a:p>
          <a:p>
            <a:pPr marL="285750" indent="-285750">
              <a:buFont typeface="Arial" pitchFamily="34" charset="0"/>
              <a:buChar char="•"/>
            </a:pPr>
            <a:r>
              <a:rPr lang="en-GB" dirty="0">
                <a:latin typeface="Arial" pitchFamily="34" charset="0"/>
                <a:cs typeface="Arial" pitchFamily="34" charset="0"/>
              </a:rPr>
              <a:t>Disadvantages – Relatively new technology, may require more research before it is a viable alternative to electrolysis.</a:t>
            </a:r>
          </a:p>
          <a:p>
            <a:endParaRPr lang="en-GB" dirty="0"/>
          </a:p>
          <a:p>
            <a:endParaRPr lang="en-GB" dirty="0"/>
          </a:p>
        </p:txBody>
      </p:sp>
    </p:spTree>
    <p:extLst>
      <p:ext uri="{BB962C8B-B14F-4D97-AF65-F5344CB8AC3E}">
        <p14:creationId xmlns:p14="http://schemas.microsoft.com/office/powerpoint/2010/main" val="4043366776"/>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Alternatives to Electrolysis </a:t>
            </a:r>
            <a:r>
              <a:rPr lang="en-GB" sz="2400" b="1" dirty="0" err="1" smtClean="0">
                <a:latin typeface="Arial" pitchFamily="34" charset="0"/>
                <a:cs typeface="Arial" pitchFamily="34" charset="0"/>
              </a:rPr>
              <a:t>Cont</a:t>
            </a:r>
            <a:r>
              <a:rPr lang="en-GB" sz="2400" b="1" dirty="0" smtClean="0">
                <a:latin typeface="Arial" pitchFamily="34" charset="0"/>
                <a:cs typeface="Arial" pitchFamily="34" charset="0"/>
              </a:rPr>
              <a:t>…</a:t>
            </a:r>
            <a:endParaRPr lang="en-GB" sz="2400" b="1" dirty="0">
              <a:latin typeface="Arial" pitchFamily="34" charset="0"/>
              <a:cs typeface="Arial" pitchFamily="34" charset="0"/>
            </a:endParaRPr>
          </a:p>
        </p:txBody>
      </p:sp>
      <p:sp>
        <p:nvSpPr>
          <p:cNvPr id="21" name="TextBox 20"/>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Alternatives to Electrolysis </a:t>
            </a:r>
            <a:r>
              <a:rPr lang="en-GB" sz="2400" b="1" dirty="0" err="1" smtClean="0">
                <a:latin typeface="Arial" pitchFamily="34" charset="0"/>
                <a:cs typeface="Arial" pitchFamily="34" charset="0"/>
              </a:rPr>
              <a:t>Cont</a:t>
            </a:r>
            <a:r>
              <a:rPr lang="en-GB" sz="2400" b="1" dirty="0" smtClean="0">
                <a:latin typeface="Arial" pitchFamily="34" charset="0"/>
                <a:cs typeface="Arial" pitchFamily="34" charset="0"/>
              </a:rPr>
              <a:t>…</a:t>
            </a:r>
            <a:endParaRPr lang="en-GB" sz="2400" b="1" dirty="0">
              <a:latin typeface="Arial" pitchFamily="34" charset="0"/>
              <a:cs typeface="Arial" pitchFamily="34" charset="0"/>
            </a:endParaRPr>
          </a:p>
        </p:txBody>
      </p:sp>
      <p:sp>
        <p:nvSpPr>
          <p:cNvPr id="22" name="Content Placeholder 2"/>
          <p:cNvSpPr txBox="1">
            <a:spLocks/>
          </p:cNvSpPr>
          <p:nvPr/>
        </p:nvSpPr>
        <p:spPr>
          <a:xfrm>
            <a:off x="363628" y="2636912"/>
            <a:ext cx="3920339" cy="3024336"/>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800" b="1" dirty="0" smtClean="0">
                <a:latin typeface="Arial" pitchFamily="34" charset="0"/>
                <a:cs typeface="Arial" pitchFamily="34" charset="0"/>
              </a:rPr>
              <a:t>5. Bipolar Electrolysis</a:t>
            </a:r>
          </a:p>
          <a:p>
            <a:pPr marL="514350" indent="-514350">
              <a:buFont typeface="+mj-lt"/>
              <a:buAutoNum type="arabicPeriod"/>
            </a:pPr>
            <a:endParaRPr lang="en-GB" sz="1800" b="1" dirty="0" smtClean="0"/>
          </a:p>
          <a:p>
            <a:r>
              <a:rPr lang="en-GB" sz="1800" dirty="0" smtClean="0">
                <a:latin typeface="Arial" pitchFamily="34" charset="0"/>
                <a:cs typeface="Arial" pitchFamily="34" charset="0"/>
              </a:rPr>
              <a:t>Advantages – Developed from </a:t>
            </a:r>
            <a:r>
              <a:rPr lang="en-GB" sz="1800" dirty="0" err="1" smtClean="0">
                <a:latin typeface="Arial" pitchFamily="34" charset="0"/>
                <a:cs typeface="Arial" pitchFamily="34" charset="0"/>
              </a:rPr>
              <a:t>monopolar</a:t>
            </a:r>
            <a:r>
              <a:rPr lang="en-GB" sz="1800" dirty="0" smtClean="0">
                <a:latin typeface="Arial" pitchFamily="34" charset="0"/>
                <a:cs typeface="Arial" pitchFamily="34" charset="0"/>
              </a:rPr>
              <a:t> </a:t>
            </a:r>
            <a:r>
              <a:rPr lang="en-GB" sz="1800" dirty="0" err="1" smtClean="0">
                <a:latin typeface="Arial" pitchFamily="34" charset="0"/>
                <a:cs typeface="Arial" pitchFamily="34" charset="0"/>
              </a:rPr>
              <a:t>electrolyzer</a:t>
            </a:r>
            <a:r>
              <a:rPr lang="en-GB" sz="1800" dirty="0" smtClean="0">
                <a:latin typeface="Arial" pitchFamily="34" charset="0"/>
                <a:cs typeface="Arial" pitchFamily="34" charset="0"/>
              </a:rPr>
              <a:t>. Low energy consumption and high efficiency make it suitable to scale up.</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Disadvantages – Compact conformation of this system lead to difficulty of initial design.</a:t>
            </a:r>
            <a:endParaRPr lang="en-GB" sz="1800" dirty="0">
              <a:latin typeface="Arial" pitchFamily="34" charset="0"/>
              <a:cs typeface="Arial" pitchFamily="34" charset="0"/>
            </a:endParaRPr>
          </a:p>
        </p:txBody>
      </p:sp>
      <p:sp>
        <p:nvSpPr>
          <p:cNvPr id="23" name="TextBox 22"/>
          <p:cNvSpPr txBox="1"/>
          <p:nvPr/>
        </p:nvSpPr>
        <p:spPr>
          <a:xfrm>
            <a:off x="5023472" y="2519683"/>
            <a:ext cx="3528392" cy="3970318"/>
          </a:xfrm>
          <a:prstGeom prst="rect">
            <a:avLst/>
          </a:prstGeom>
          <a:noFill/>
        </p:spPr>
        <p:txBody>
          <a:bodyPr wrap="square" rtlCol="0">
            <a:spAutoFit/>
          </a:bodyPr>
          <a:lstStyle/>
          <a:p>
            <a:r>
              <a:rPr lang="en-GB" b="1" dirty="0" smtClean="0">
                <a:latin typeface="Arial" pitchFamily="34" charset="0"/>
                <a:cs typeface="Arial" pitchFamily="34" charset="0"/>
              </a:rPr>
              <a:t>6. Laser</a:t>
            </a:r>
          </a:p>
          <a:p>
            <a:endParaRPr lang="en-GB" b="1" dirty="0">
              <a:latin typeface="Arial" pitchFamily="34" charset="0"/>
              <a:cs typeface="Arial" pitchFamily="34" charset="0"/>
            </a:endParaRPr>
          </a:p>
          <a:p>
            <a:pPr marL="285750" indent="-285750">
              <a:buFont typeface="Arial" pitchFamily="34" charset="0"/>
              <a:buChar char="•"/>
            </a:pPr>
            <a:r>
              <a:rPr lang="en-GB" dirty="0">
                <a:latin typeface="Arial" pitchFamily="34" charset="0"/>
                <a:cs typeface="Arial" pitchFamily="34" charset="0"/>
              </a:rPr>
              <a:t>Advantages – </a:t>
            </a:r>
            <a:r>
              <a:rPr lang="en-GB" dirty="0" smtClean="0">
                <a:latin typeface="Arial" pitchFamily="34" charset="0"/>
                <a:cs typeface="Arial" pitchFamily="34" charset="0"/>
              </a:rPr>
              <a:t>Similar to </a:t>
            </a:r>
            <a:r>
              <a:rPr lang="en-GB" dirty="0" err="1" smtClean="0">
                <a:latin typeface="Arial" pitchFamily="34" charset="0"/>
                <a:cs typeface="Arial" pitchFamily="34" charset="0"/>
              </a:rPr>
              <a:t>photocatalystic</a:t>
            </a:r>
            <a:r>
              <a:rPr lang="en-GB" dirty="0" smtClean="0">
                <a:latin typeface="Arial" pitchFamily="34" charset="0"/>
                <a:cs typeface="Arial" pitchFamily="34" charset="0"/>
              </a:rPr>
              <a:t> splitting, use laser instead of sunlight, simplicity structure, can be used on Mars.</a:t>
            </a:r>
          </a:p>
          <a:p>
            <a:pPr marL="285750" indent="-285750">
              <a:buFont typeface="Arial" pitchFamily="34" charset="0"/>
              <a:buChar char="•"/>
            </a:pPr>
            <a:endParaRPr lang="en-GB" dirty="0" smtClean="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Disadvantages </a:t>
            </a:r>
            <a:r>
              <a:rPr lang="en-GB" dirty="0">
                <a:latin typeface="Arial" pitchFamily="34" charset="0"/>
                <a:cs typeface="Arial" pitchFamily="34" charset="0"/>
              </a:rPr>
              <a:t>– </a:t>
            </a:r>
            <a:r>
              <a:rPr lang="en-GB" dirty="0" smtClean="0">
                <a:latin typeface="Arial" pitchFamily="34" charset="0"/>
                <a:cs typeface="Arial" pitchFamily="34" charset="0"/>
              </a:rPr>
              <a:t>Sensitive plant, low reliability and difficult to repair by astronauts. High Energy consumption.</a:t>
            </a:r>
            <a:endParaRPr lang="en-GB" dirty="0"/>
          </a:p>
          <a:p>
            <a:endParaRPr lang="en-GB" dirty="0"/>
          </a:p>
        </p:txBody>
      </p:sp>
    </p:spTree>
    <p:extLst>
      <p:ext uri="{BB962C8B-B14F-4D97-AF65-F5344CB8AC3E}">
        <p14:creationId xmlns:p14="http://schemas.microsoft.com/office/powerpoint/2010/main" val="1554453635"/>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Alternatives to Electrolysis </a:t>
            </a:r>
            <a:r>
              <a:rPr lang="en-GB" sz="2400" b="1" dirty="0" err="1" smtClean="0">
                <a:latin typeface="Arial" pitchFamily="34" charset="0"/>
                <a:cs typeface="Arial" pitchFamily="34" charset="0"/>
              </a:rPr>
              <a:t>Cont</a:t>
            </a:r>
            <a:r>
              <a:rPr lang="en-GB" sz="2400" b="1" dirty="0" smtClean="0">
                <a:latin typeface="Arial" pitchFamily="34" charset="0"/>
                <a:cs typeface="Arial" pitchFamily="34" charset="0"/>
              </a:rPr>
              <a:t>…</a:t>
            </a:r>
            <a:endParaRPr lang="en-GB" sz="2400" b="1" dirty="0">
              <a:latin typeface="Arial" pitchFamily="34" charset="0"/>
              <a:cs typeface="Arial" pitchFamily="34" charset="0"/>
            </a:endParaRPr>
          </a:p>
        </p:txBody>
      </p:sp>
      <p:sp>
        <p:nvSpPr>
          <p:cNvPr id="21" name="TextBox 20"/>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Alternatives to Electrolysis </a:t>
            </a:r>
            <a:r>
              <a:rPr lang="en-GB" sz="2400" b="1" dirty="0" err="1" smtClean="0">
                <a:latin typeface="Arial" pitchFamily="34" charset="0"/>
                <a:cs typeface="Arial" pitchFamily="34" charset="0"/>
              </a:rPr>
              <a:t>Cont</a:t>
            </a:r>
            <a:r>
              <a:rPr lang="en-GB" sz="2400" b="1" dirty="0" smtClean="0">
                <a:latin typeface="Arial" pitchFamily="34" charset="0"/>
                <a:cs typeface="Arial" pitchFamily="34" charset="0"/>
              </a:rPr>
              <a:t>…</a:t>
            </a:r>
            <a:endParaRPr lang="en-GB" sz="2400" b="1" dirty="0">
              <a:latin typeface="Arial" pitchFamily="34" charset="0"/>
              <a:cs typeface="Arial" pitchFamily="34" charset="0"/>
            </a:endParaRPr>
          </a:p>
        </p:txBody>
      </p:sp>
      <p:sp>
        <p:nvSpPr>
          <p:cNvPr id="24" name="Content Placeholder 2"/>
          <p:cNvSpPr txBox="1">
            <a:spLocks/>
          </p:cNvSpPr>
          <p:nvPr/>
        </p:nvSpPr>
        <p:spPr>
          <a:xfrm>
            <a:off x="390918" y="2492896"/>
            <a:ext cx="4136364" cy="30243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800" b="1" dirty="0">
                <a:latin typeface="Arial" pitchFamily="34" charset="0"/>
                <a:cs typeface="Arial" pitchFamily="34" charset="0"/>
              </a:rPr>
              <a:t>7</a:t>
            </a:r>
            <a:r>
              <a:rPr lang="en-GB" sz="1800" b="1" dirty="0" smtClean="0">
                <a:latin typeface="Arial" pitchFamily="34" charset="0"/>
                <a:cs typeface="Arial" pitchFamily="34" charset="0"/>
              </a:rPr>
              <a:t>. PEM </a:t>
            </a:r>
            <a:r>
              <a:rPr lang="en-GB" sz="1800" b="1" dirty="0" err="1" smtClean="0">
                <a:latin typeface="Arial" pitchFamily="34" charset="0"/>
                <a:cs typeface="Arial" pitchFamily="34" charset="0"/>
              </a:rPr>
              <a:t>Electrolyzer</a:t>
            </a:r>
            <a:endParaRPr lang="en-GB" sz="1800" b="1" dirty="0" smtClean="0">
              <a:latin typeface="Arial" pitchFamily="34" charset="0"/>
              <a:cs typeface="Arial" pitchFamily="34" charset="0"/>
            </a:endParaRPr>
          </a:p>
          <a:p>
            <a:pPr marL="0" indent="0">
              <a:buNone/>
            </a:pPr>
            <a:endParaRPr lang="en-GB" sz="1800" b="1" dirty="0" smtClean="0"/>
          </a:p>
          <a:p>
            <a:r>
              <a:rPr lang="en-GB" sz="1800" dirty="0" smtClean="0">
                <a:latin typeface="Arial" pitchFamily="34" charset="0"/>
                <a:cs typeface="Arial" pitchFamily="34" charset="0"/>
              </a:rPr>
              <a:t>Advantages – no electrolyte required in this system, high efficiency and reliability</a:t>
            </a:r>
          </a:p>
          <a:p>
            <a:endParaRPr lang="en-GB" sz="1800" dirty="0" smtClean="0">
              <a:latin typeface="Arial" pitchFamily="34" charset="0"/>
              <a:cs typeface="Arial" pitchFamily="34" charset="0"/>
            </a:endParaRPr>
          </a:p>
          <a:p>
            <a:r>
              <a:rPr lang="en-GB" sz="1800" dirty="0" smtClean="0">
                <a:latin typeface="Arial" pitchFamily="34" charset="0"/>
                <a:cs typeface="Arial" pitchFamily="34" charset="0"/>
              </a:rPr>
              <a:t>Disadvantages – The materials of the anode and cathode are very expensive and cannot be scaled up</a:t>
            </a:r>
            <a:endParaRPr lang="en-GB" sz="1800" dirty="0">
              <a:latin typeface="Arial" pitchFamily="34" charset="0"/>
              <a:cs typeface="Arial" pitchFamily="34" charset="0"/>
            </a:endParaRPr>
          </a:p>
        </p:txBody>
      </p:sp>
      <p:sp>
        <p:nvSpPr>
          <p:cNvPr id="26" name="TextBox 25"/>
          <p:cNvSpPr txBox="1"/>
          <p:nvPr/>
        </p:nvSpPr>
        <p:spPr>
          <a:xfrm>
            <a:off x="4826212" y="2492896"/>
            <a:ext cx="4066267" cy="3139321"/>
          </a:xfrm>
          <a:prstGeom prst="rect">
            <a:avLst/>
          </a:prstGeom>
          <a:noFill/>
        </p:spPr>
        <p:txBody>
          <a:bodyPr wrap="square" rtlCol="0">
            <a:spAutoFit/>
          </a:bodyPr>
          <a:lstStyle/>
          <a:p>
            <a:r>
              <a:rPr lang="en-GB" b="1" dirty="0" smtClean="0">
                <a:latin typeface="Arial" pitchFamily="34" charset="0"/>
                <a:cs typeface="Arial" pitchFamily="34" charset="0"/>
              </a:rPr>
              <a:t>8. Solid Oxide </a:t>
            </a:r>
            <a:r>
              <a:rPr lang="en-GB" b="1" dirty="0" err="1" smtClean="0">
                <a:latin typeface="Arial" pitchFamily="34" charset="0"/>
                <a:cs typeface="Arial" pitchFamily="34" charset="0"/>
              </a:rPr>
              <a:t>Electrolyzer</a:t>
            </a:r>
            <a:endParaRPr lang="en-GB" b="1" dirty="0" smtClean="0">
              <a:latin typeface="Arial" pitchFamily="34" charset="0"/>
              <a:cs typeface="Arial" pitchFamily="34" charset="0"/>
            </a:endParaRPr>
          </a:p>
          <a:p>
            <a:endParaRPr lang="en-GB" b="1" dirty="0">
              <a:latin typeface="Arial" pitchFamily="34" charset="0"/>
              <a:cs typeface="Arial" pitchFamily="34" charset="0"/>
            </a:endParaRPr>
          </a:p>
          <a:p>
            <a:pPr marL="285750" indent="-285750">
              <a:buFont typeface="Arial" pitchFamily="34" charset="0"/>
              <a:buChar char="•"/>
            </a:pPr>
            <a:r>
              <a:rPr lang="en-GB" dirty="0">
                <a:latin typeface="Arial" pitchFamily="34" charset="0"/>
                <a:cs typeface="Arial" pitchFamily="34" charset="0"/>
              </a:rPr>
              <a:t>Advantages  - </a:t>
            </a:r>
            <a:r>
              <a:rPr lang="en-GB" dirty="0" smtClean="0">
                <a:latin typeface="Arial" pitchFamily="34" charset="0"/>
                <a:cs typeface="Arial" pitchFamily="34" charset="0"/>
              </a:rPr>
              <a:t>High efficiency, exhaust heat can be recycled to save energy. </a:t>
            </a:r>
            <a:endParaRPr lang="en-GB" dirty="0">
              <a:latin typeface="Arial" pitchFamily="34" charset="0"/>
              <a:cs typeface="Arial" pitchFamily="34" charset="0"/>
            </a:endParaRPr>
          </a:p>
          <a:p>
            <a:endParaRPr lang="en-GB" dirty="0" smtClean="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Disadvantages –High operating temperatures (Over 1000°C</a:t>
            </a:r>
            <a:r>
              <a:rPr lang="en-GB" dirty="0">
                <a:latin typeface="Arial" pitchFamily="34" charset="0"/>
                <a:cs typeface="Arial" pitchFamily="34" charset="0"/>
              </a:rPr>
              <a:t>) </a:t>
            </a:r>
            <a:r>
              <a:rPr lang="en-GB" dirty="0" smtClean="0">
                <a:latin typeface="Arial" pitchFamily="34" charset="0"/>
                <a:cs typeface="Arial" pitchFamily="34" charset="0"/>
              </a:rPr>
              <a:t>lead to low system reliability. Strong limitation on cell material </a:t>
            </a:r>
            <a:endParaRPr lang="en-GB" dirty="0"/>
          </a:p>
          <a:p>
            <a:endParaRPr lang="en-GB" dirty="0"/>
          </a:p>
        </p:txBody>
      </p:sp>
    </p:spTree>
    <p:extLst>
      <p:ext uri="{BB962C8B-B14F-4D97-AF65-F5344CB8AC3E}">
        <p14:creationId xmlns:p14="http://schemas.microsoft.com/office/powerpoint/2010/main" val="3522317802"/>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1" name="TextBox 20"/>
          <p:cNvSpPr txBox="1"/>
          <p:nvPr/>
        </p:nvSpPr>
        <p:spPr>
          <a:xfrm>
            <a:off x="77686" y="965919"/>
            <a:ext cx="8712968" cy="461665"/>
          </a:xfrm>
          <a:prstGeom prst="rect">
            <a:avLst/>
          </a:prstGeom>
          <a:noFill/>
        </p:spPr>
        <p:txBody>
          <a:bodyPr wrap="square" rtlCol="0">
            <a:spAutoFit/>
          </a:bodyPr>
          <a:lstStyle/>
          <a:p>
            <a:r>
              <a:rPr lang="en-GB" sz="2400" b="1" dirty="0">
                <a:latin typeface="Arial" pitchFamily="34" charset="0"/>
                <a:cs typeface="Arial" pitchFamily="34" charset="0"/>
              </a:rPr>
              <a:t>Criteria &amp; Constraints- </a:t>
            </a:r>
            <a:r>
              <a:rPr lang="en-GB" sz="2400" b="1" dirty="0" smtClean="0">
                <a:latin typeface="Arial" pitchFamily="34" charset="0"/>
                <a:cs typeface="Arial" pitchFamily="34" charset="0"/>
              </a:rPr>
              <a:t>Alternatives to Electrolysis</a:t>
            </a:r>
            <a:endParaRPr lang="en-GB" sz="2400" b="1" dirty="0">
              <a:latin typeface="Arial" pitchFamily="34" charset="0"/>
              <a:cs typeface="Arial" pitchFamily="34" charset="0"/>
            </a:endParaRPr>
          </a:p>
        </p:txBody>
      </p:sp>
      <p:sp>
        <p:nvSpPr>
          <p:cNvPr id="33" name="Content Placeholder 4"/>
          <p:cNvSpPr txBox="1">
            <a:spLocks/>
          </p:cNvSpPr>
          <p:nvPr/>
        </p:nvSpPr>
        <p:spPr>
          <a:xfrm>
            <a:off x="488855" y="2132856"/>
            <a:ext cx="3435073" cy="338437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dirty="0"/>
          </a:p>
        </p:txBody>
      </p:sp>
      <p:graphicFrame>
        <p:nvGraphicFramePr>
          <p:cNvPr id="34" name="Table 33"/>
          <p:cNvGraphicFramePr>
            <a:graphicFrameLocks noGrp="1"/>
          </p:cNvGraphicFramePr>
          <p:nvPr>
            <p:extLst>
              <p:ext uri="{D42A27DB-BD31-4B8C-83A1-F6EECF244321}">
                <p14:modId xmlns:p14="http://schemas.microsoft.com/office/powerpoint/2010/main" val="1175848733"/>
              </p:ext>
            </p:extLst>
          </p:nvPr>
        </p:nvGraphicFramePr>
        <p:xfrm>
          <a:off x="457200" y="1600200"/>
          <a:ext cx="7560840" cy="4863400"/>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err="1" smtClean="0"/>
                        <a:t>Photocatalytic</a:t>
                      </a:r>
                      <a:endParaRPr lang="en-GB" dirty="0"/>
                    </a:p>
                  </a:txBody>
                  <a:tcPr/>
                </a:tc>
                <a:tc>
                  <a:txBody>
                    <a:bodyPr/>
                    <a:lstStyle/>
                    <a:p>
                      <a:endParaRPr lang="en-GB" dirty="0"/>
                    </a:p>
                  </a:txBody>
                  <a:tcPr/>
                </a:tc>
                <a:tc>
                  <a:txBody>
                    <a:bodyPr/>
                    <a:lstStyle/>
                    <a:p>
                      <a:r>
                        <a:rPr lang="en-GB" baseline="0" dirty="0" smtClean="0"/>
                        <a:t>     </a:t>
                      </a:r>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499216">
                <a:tc>
                  <a:txBody>
                    <a:bodyPr/>
                    <a:lstStyle/>
                    <a:p>
                      <a:r>
                        <a:rPr lang="en-GB" dirty="0" err="1" smtClean="0"/>
                        <a:t>Thermolysis</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489432">
                <a:tc>
                  <a:txBody>
                    <a:bodyPr/>
                    <a:lstStyle/>
                    <a:p>
                      <a:r>
                        <a:rPr lang="en-GB" dirty="0" smtClean="0"/>
                        <a:t>Thermochemical</a:t>
                      </a:r>
                      <a:r>
                        <a:rPr lang="en-GB" baseline="0" dirty="0" smtClean="0"/>
                        <a:t> Cycles</a:t>
                      </a:r>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      </a:t>
                      </a:r>
                      <a:r>
                        <a:rPr lang="en-GB" sz="1800" b="1" dirty="0" smtClean="0">
                          <a:solidFill>
                            <a:schemeClr val="accent6"/>
                          </a:solidFill>
                        </a:rPr>
                        <a:t>?</a:t>
                      </a:r>
                      <a:endParaRPr lang="en-GB" sz="2400" dirty="0" smtClean="0"/>
                    </a:p>
                  </a:txBody>
                  <a:tcPr/>
                </a:tc>
                <a:tc>
                  <a:txBody>
                    <a:bodyPr/>
                    <a:lstStyle/>
                    <a:p>
                      <a:endParaRPr lang="en-GB" dirty="0"/>
                    </a:p>
                  </a:txBody>
                  <a:tcPr/>
                </a:tc>
                <a:tc>
                  <a:txBody>
                    <a:bodyPr/>
                    <a:lstStyle/>
                    <a:p>
                      <a:r>
                        <a:rPr lang="en-GB" sz="1800" b="1" dirty="0" smtClean="0">
                          <a:solidFill>
                            <a:schemeClr val="accent4">
                              <a:lumMod val="50000"/>
                            </a:schemeClr>
                          </a:solidFill>
                        </a:rPr>
                        <a:t>         </a:t>
                      </a:r>
                      <a:endParaRPr lang="en-GB" dirty="0"/>
                    </a:p>
                  </a:txBody>
                  <a:tcPr/>
                </a:tc>
              </a:tr>
              <a:tr h="479648">
                <a:tc>
                  <a:txBody>
                    <a:bodyPr/>
                    <a:lstStyle/>
                    <a:p>
                      <a:r>
                        <a:rPr lang="en-GB" dirty="0" smtClean="0"/>
                        <a:t>Catalysis</a:t>
                      </a:r>
                      <a:endParaRPr lang="en-GB" dirty="0"/>
                    </a:p>
                  </a:txBody>
                  <a:tcPr/>
                </a:tc>
                <a:tc>
                  <a:txBody>
                    <a:bodyPr/>
                    <a:lstStyle/>
                    <a:p>
                      <a:endParaRPr lang="en-GB" dirty="0"/>
                    </a:p>
                  </a:txBody>
                  <a:tcPr/>
                </a:tc>
                <a:tc>
                  <a:txBody>
                    <a:bodyPr/>
                    <a:lstStyle/>
                    <a:p>
                      <a:pPr algn="l"/>
                      <a:r>
                        <a:rPr lang="en-GB" sz="1800" b="1" dirty="0" smtClean="0">
                          <a:solidFill>
                            <a:schemeClr val="accent6"/>
                          </a:solidFill>
                        </a:rPr>
                        <a:t>      ?</a:t>
                      </a:r>
                      <a:endParaRPr lang="en-GB" sz="2400" dirty="0"/>
                    </a:p>
                  </a:txBody>
                  <a:tcPr/>
                </a:tc>
                <a:tc>
                  <a:txBody>
                    <a:bodyPr/>
                    <a:lstStyle/>
                    <a:p>
                      <a:r>
                        <a:rPr lang="en-GB" sz="1800" b="1" dirty="0" smtClean="0">
                          <a:solidFill>
                            <a:schemeClr val="accent6"/>
                          </a:solidFill>
                        </a:rPr>
                        <a:t>         </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 </a:t>
                      </a:r>
                      <a:endParaRPr lang="en-GB" sz="2400" dirty="0"/>
                    </a:p>
                  </a:txBody>
                  <a:tcPr/>
                </a:tc>
              </a:tr>
              <a:tr h="469864">
                <a:tc>
                  <a:txBody>
                    <a:bodyPr/>
                    <a:lstStyle/>
                    <a:p>
                      <a:r>
                        <a:rPr lang="en-GB" dirty="0" smtClean="0"/>
                        <a:t>Laser</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460080">
                <a:tc>
                  <a:txBody>
                    <a:bodyPr/>
                    <a:lstStyle/>
                    <a:p>
                      <a:r>
                        <a:rPr lang="en-GB" dirty="0" smtClean="0"/>
                        <a:t>Bipolar Electrolysis</a:t>
                      </a:r>
                      <a:endParaRPr lang="en-GB" dirty="0"/>
                    </a:p>
                  </a:txBody>
                  <a:tcPr/>
                </a:tc>
                <a:tc>
                  <a:txBody>
                    <a:bodyPr/>
                    <a:lstStyle/>
                    <a:p>
                      <a:endParaRPr lang="en-GB" dirty="0"/>
                    </a:p>
                  </a:txBody>
                  <a:tcPr/>
                </a:tc>
                <a:tc>
                  <a:txBody>
                    <a:bodyPr/>
                    <a:lstStyle/>
                    <a:p>
                      <a:r>
                        <a:rPr lang="en-GB" dirty="0" smtClean="0"/>
                        <a:t>     </a:t>
                      </a:r>
                      <a:endParaRPr lang="en-GB" b="1" dirty="0">
                        <a:solidFill>
                          <a:schemeClr val="accent6"/>
                        </a:solidFill>
                      </a:endParaRPr>
                    </a:p>
                  </a:txBody>
                  <a:tcPr/>
                </a:tc>
                <a:tc>
                  <a:txBody>
                    <a:bodyPr/>
                    <a:lstStyle/>
                    <a:p>
                      <a:endParaRPr lang="en-GB" dirty="0"/>
                    </a:p>
                  </a:txBody>
                  <a:tcPr/>
                </a:tc>
                <a:tc>
                  <a:txBody>
                    <a:bodyPr/>
                    <a:lstStyle/>
                    <a:p>
                      <a:endParaRPr lang="en-GB" dirty="0"/>
                    </a:p>
                  </a:txBody>
                  <a:tcPr/>
                </a:tc>
              </a:tr>
              <a:tr h="522304">
                <a:tc>
                  <a:txBody>
                    <a:bodyPr/>
                    <a:lstStyle/>
                    <a:p>
                      <a:r>
                        <a:rPr lang="en-GB" dirty="0" smtClean="0"/>
                        <a:t>PEM </a:t>
                      </a:r>
                      <a:r>
                        <a:rPr lang="en-GB" dirty="0" err="1" smtClean="0"/>
                        <a:t>Electrolyzer</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432048">
                <a:tc>
                  <a:txBody>
                    <a:bodyPr/>
                    <a:lstStyle/>
                    <a:p>
                      <a:r>
                        <a:rPr lang="en-GB" smtClean="0"/>
                        <a:t>Solid Oxide </a:t>
                      </a:r>
                      <a:r>
                        <a:rPr lang="en-GB" dirty="0" err="1" smtClean="0"/>
                        <a:t>Electrolyzer</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bl>
          </a:graphicData>
        </a:graphic>
      </p:graphicFrame>
      <p:pic>
        <p:nvPicPr>
          <p:cNvPr id="35"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77147" y="397139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9552" y="227687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9551" y="2852936"/>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90313" y="341905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46781" y="337425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02525" y="397233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5074" y="3410816"/>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65579" y="397233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25906" y="443711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9550" y="5359074"/>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10470" y="5949280"/>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93501" y="494116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95436" y="494116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83675" y="494116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5073" y="4941168"/>
            <a:ext cx="386741" cy="284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6044250"/>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Oxygen Generation using Electrolysis</a:t>
            </a:r>
            <a:endParaRPr lang="en-GB" sz="2400" b="1" dirty="0">
              <a:latin typeface="Arial" pitchFamily="34" charset="0"/>
              <a:cs typeface="Arial" pitchFamily="34" charset="0"/>
            </a:endParaRPr>
          </a:p>
        </p:txBody>
      </p:sp>
      <p:sp>
        <p:nvSpPr>
          <p:cNvPr id="11" name="TextBox 10"/>
          <p:cNvSpPr txBox="1"/>
          <p:nvPr/>
        </p:nvSpPr>
        <p:spPr>
          <a:xfrm>
            <a:off x="363629" y="2132856"/>
            <a:ext cx="5936563" cy="923330"/>
          </a:xfrm>
          <a:prstGeom prst="rect">
            <a:avLst/>
          </a:prstGeom>
          <a:noFill/>
        </p:spPr>
        <p:txBody>
          <a:bodyPr wrap="square" rtlCol="0">
            <a:spAutoFit/>
          </a:bodyPr>
          <a:lstStyle/>
          <a:p>
            <a:r>
              <a:rPr lang="en-GB" dirty="0" smtClean="0">
                <a:latin typeface="Arial" pitchFamily="34" charset="0"/>
                <a:cs typeface="Arial" pitchFamily="34" charset="0"/>
              </a:rPr>
              <a:t>Design Basis</a:t>
            </a:r>
            <a:endParaRPr lang="en-GB" dirty="0">
              <a:latin typeface="Arial" pitchFamily="34" charset="0"/>
              <a:cs typeface="Arial" pitchFamily="34" charset="0"/>
            </a:endParaRPr>
          </a:p>
          <a:p>
            <a:endParaRPr lang="en-GB" dirty="0"/>
          </a:p>
          <a:p>
            <a:endParaRPr lang="en-GB" dirty="0"/>
          </a:p>
        </p:txBody>
      </p:sp>
      <p:grpSp>
        <p:nvGrpSpPr>
          <p:cNvPr id="36" name="Group 35"/>
          <p:cNvGrpSpPr/>
          <p:nvPr/>
        </p:nvGrpSpPr>
        <p:grpSpPr>
          <a:xfrm>
            <a:off x="739623" y="2634570"/>
            <a:ext cx="7504785" cy="3386718"/>
            <a:chOff x="739623" y="1626458"/>
            <a:chExt cx="7504785" cy="3386718"/>
          </a:xfrm>
        </p:grpSpPr>
        <p:sp>
          <p:nvSpPr>
            <p:cNvPr id="37" name="Rectangle 36"/>
            <p:cNvSpPr/>
            <p:nvPr/>
          </p:nvSpPr>
          <p:spPr>
            <a:xfrm>
              <a:off x="1924894" y="1626458"/>
              <a:ext cx="2359074" cy="1680592"/>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p:cNvSpPr txBox="1"/>
            <p:nvPr/>
          </p:nvSpPr>
          <p:spPr>
            <a:xfrm>
              <a:off x="1736279" y="1677288"/>
              <a:ext cx="2619697" cy="954107"/>
            </a:xfrm>
            <a:prstGeom prst="rect">
              <a:avLst/>
            </a:prstGeom>
            <a:noFill/>
          </p:spPr>
          <p:txBody>
            <a:bodyPr wrap="square" rtlCol="0">
              <a:spAutoFit/>
            </a:bodyPr>
            <a:lstStyle/>
            <a:p>
              <a:pPr algn="ctr"/>
              <a:r>
                <a:rPr lang="en-GB" sz="2800" b="1" dirty="0" smtClean="0">
                  <a:latin typeface="Arial" pitchFamily="34" charset="0"/>
                  <a:cs typeface="Arial" pitchFamily="34" charset="0"/>
                </a:rPr>
                <a:t>Stage 1</a:t>
              </a:r>
            </a:p>
            <a:p>
              <a:pPr algn="ctr"/>
              <a:r>
                <a:rPr lang="en-GB" sz="2800" b="1" dirty="0" smtClean="0">
                  <a:latin typeface="Arial" pitchFamily="34" charset="0"/>
                  <a:cs typeface="Arial" pitchFamily="34" charset="0"/>
                </a:rPr>
                <a:t>Air</a:t>
              </a:r>
              <a:endParaRPr lang="en-GB" sz="2800" b="1" dirty="0">
                <a:latin typeface="Arial" pitchFamily="34" charset="0"/>
                <a:cs typeface="Arial" pitchFamily="34" charset="0"/>
              </a:endParaRPr>
            </a:p>
          </p:txBody>
        </p:sp>
        <p:cxnSp>
          <p:nvCxnSpPr>
            <p:cNvPr id="39" name="Straight Arrow Connector 38"/>
            <p:cNvCxnSpPr/>
            <p:nvPr/>
          </p:nvCxnSpPr>
          <p:spPr>
            <a:xfrm>
              <a:off x="739623" y="2634570"/>
              <a:ext cx="1168081"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4283968" y="2658978"/>
              <a:ext cx="1512168"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2267744" y="2466754"/>
              <a:ext cx="1944216" cy="369332"/>
            </a:xfrm>
            <a:prstGeom prst="rect">
              <a:avLst/>
            </a:prstGeom>
            <a:noFill/>
          </p:spPr>
          <p:txBody>
            <a:bodyPr wrap="square" rtlCol="0">
              <a:spAutoFit/>
            </a:bodyPr>
            <a:lstStyle/>
            <a:p>
              <a:r>
                <a:rPr lang="en-GB" dirty="0" smtClean="0"/>
                <a:t>Pre-treatment</a:t>
              </a:r>
              <a:endParaRPr lang="en-GB" dirty="0"/>
            </a:p>
          </p:txBody>
        </p:sp>
        <p:cxnSp>
          <p:nvCxnSpPr>
            <p:cNvPr id="42" name="Straight Arrow Connector 41"/>
            <p:cNvCxnSpPr/>
            <p:nvPr/>
          </p:nvCxnSpPr>
          <p:spPr>
            <a:xfrm>
              <a:off x="3104431" y="3307050"/>
              <a:ext cx="0" cy="115212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4211960" y="2027197"/>
              <a:ext cx="2431082" cy="369332"/>
            </a:xfrm>
            <a:prstGeom prst="rect">
              <a:avLst/>
            </a:prstGeom>
            <a:noFill/>
          </p:spPr>
          <p:txBody>
            <a:bodyPr wrap="square" rtlCol="0">
              <a:spAutoFit/>
            </a:bodyPr>
            <a:lstStyle/>
            <a:p>
              <a:r>
                <a:rPr lang="en-GB" dirty="0" smtClean="0"/>
                <a:t>10 kg/day CO2</a:t>
              </a:r>
              <a:endParaRPr lang="en-GB" dirty="0"/>
            </a:p>
          </p:txBody>
        </p:sp>
        <p:sp>
          <p:nvSpPr>
            <p:cNvPr id="44" name="Rectangle 43"/>
            <p:cNvSpPr/>
            <p:nvPr/>
          </p:nvSpPr>
          <p:spPr>
            <a:xfrm>
              <a:off x="5813326" y="1626458"/>
              <a:ext cx="2359074" cy="1680592"/>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p:cNvSpPr txBox="1"/>
            <p:nvPr/>
          </p:nvSpPr>
          <p:spPr>
            <a:xfrm>
              <a:off x="5624711" y="1677288"/>
              <a:ext cx="2619697" cy="954107"/>
            </a:xfrm>
            <a:prstGeom prst="rect">
              <a:avLst/>
            </a:prstGeom>
            <a:noFill/>
          </p:spPr>
          <p:txBody>
            <a:bodyPr wrap="square" rtlCol="0">
              <a:spAutoFit/>
            </a:bodyPr>
            <a:lstStyle/>
            <a:p>
              <a:pPr algn="ctr"/>
              <a:r>
                <a:rPr lang="en-GB" sz="2800" b="1" dirty="0" smtClean="0">
                  <a:latin typeface="Arial" pitchFamily="34" charset="0"/>
                  <a:cs typeface="Arial" pitchFamily="34" charset="0"/>
                </a:rPr>
                <a:t>Stage 2</a:t>
              </a:r>
            </a:p>
            <a:p>
              <a:pPr algn="ctr"/>
              <a:r>
                <a:rPr lang="en-GB" sz="2800" b="1" dirty="0" smtClean="0">
                  <a:latin typeface="Arial" pitchFamily="34" charset="0"/>
                  <a:cs typeface="Arial" pitchFamily="34" charset="0"/>
                </a:rPr>
                <a:t>Air</a:t>
              </a:r>
              <a:endParaRPr lang="en-GB" sz="2800" b="1" dirty="0">
                <a:latin typeface="Arial" pitchFamily="34" charset="0"/>
                <a:cs typeface="Arial" pitchFamily="34" charset="0"/>
              </a:endParaRPr>
            </a:p>
          </p:txBody>
        </p:sp>
        <p:sp>
          <p:nvSpPr>
            <p:cNvPr id="46" name="TextBox 45"/>
            <p:cNvSpPr txBox="1"/>
            <p:nvPr/>
          </p:nvSpPr>
          <p:spPr>
            <a:xfrm>
              <a:off x="6156176" y="2466754"/>
              <a:ext cx="1800200" cy="369332"/>
            </a:xfrm>
            <a:prstGeom prst="rect">
              <a:avLst/>
            </a:prstGeom>
            <a:noFill/>
          </p:spPr>
          <p:txBody>
            <a:bodyPr wrap="square" rtlCol="0">
              <a:spAutoFit/>
            </a:bodyPr>
            <a:lstStyle/>
            <a:p>
              <a:r>
                <a:rPr lang="en-GB" dirty="0" smtClean="0"/>
                <a:t>Air treatment</a:t>
              </a:r>
              <a:endParaRPr lang="en-GB" dirty="0"/>
            </a:p>
          </p:txBody>
        </p:sp>
        <p:cxnSp>
          <p:nvCxnSpPr>
            <p:cNvPr id="47" name="Straight Arrow Connector 46"/>
            <p:cNvCxnSpPr/>
            <p:nvPr/>
          </p:nvCxnSpPr>
          <p:spPr>
            <a:xfrm>
              <a:off x="6948264" y="3307050"/>
              <a:ext cx="0" cy="115212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6156176" y="4459178"/>
              <a:ext cx="1800200" cy="369332"/>
            </a:xfrm>
            <a:prstGeom prst="rect">
              <a:avLst/>
            </a:prstGeom>
            <a:noFill/>
          </p:spPr>
          <p:txBody>
            <a:bodyPr wrap="square" rtlCol="0">
              <a:spAutoFit/>
            </a:bodyPr>
            <a:lstStyle/>
            <a:p>
              <a:r>
                <a:rPr lang="en-GB" b="1" dirty="0" smtClean="0"/>
                <a:t>8.4 kg/day O2</a:t>
              </a:r>
              <a:endParaRPr lang="en-GB" b="1" dirty="0"/>
            </a:p>
          </p:txBody>
        </p:sp>
        <p:sp>
          <p:nvSpPr>
            <p:cNvPr id="49" name="TextBox 48"/>
            <p:cNvSpPr txBox="1"/>
            <p:nvPr/>
          </p:nvSpPr>
          <p:spPr>
            <a:xfrm>
              <a:off x="782985" y="2211863"/>
              <a:ext cx="1340743" cy="369332"/>
            </a:xfrm>
            <a:prstGeom prst="rect">
              <a:avLst/>
            </a:prstGeom>
            <a:noFill/>
          </p:spPr>
          <p:txBody>
            <a:bodyPr wrap="square" rtlCol="0">
              <a:spAutoFit/>
            </a:bodyPr>
            <a:lstStyle/>
            <a:p>
              <a:r>
                <a:rPr lang="en-GB" dirty="0" smtClean="0"/>
                <a:t>Air</a:t>
              </a:r>
              <a:endParaRPr lang="en-GB" dirty="0"/>
            </a:p>
          </p:txBody>
        </p:sp>
        <p:sp>
          <p:nvSpPr>
            <p:cNvPr id="50" name="TextBox 49"/>
            <p:cNvSpPr txBox="1"/>
            <p:nvPr/>
          </p:nvSpPr>
          <p:spPr>
            <a:xfrm>
              <a:off x="2871217" y="4643844"/>
              <a:ext cx="2448272" cy="369332"/>
            </a:xfrm>
            <a:prstGeom prst="rect">
              <a:avLst/>
            </a:prstGeom>
            <a:noFill/>
          </p:spPr>
          <p:txBody>
            <a:bodyPr wrap="square" rtlCol="0">
              <a:spAutoFit/>
            </a:bodyPr>
            <a:lstStyle/>
            <a:p>
              <a:r>
                <a:rPr lang="en-GB" dirty="0" smtClean="0"/>
                <a:t>Air</a:t>
              </a:r>
              <a:endParaRPr lang="en-GB" dirty="0"/>
            </a:p>
          </p:txBody>
        </p:sp>
      </p:grpSp>
    </p:spTree>
    <p:extLst>
      <p:ext uri="{BB962C8B-B14F-4D97-AF65-F5344CB8AC3E}">
        <p14:creationId xmlns:p14="http://schemas.microsoft.com/office/powerpoint/2010/main" val="3537928455"/>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Process Description</a:t>
            </a:r>
            <a:endParaRPr lang="en-GB" sz="2400" b="1" dirty="0">
              <a:latin typeface="Arial" pitchFamily="34" charset="0"/>
              <a:cs typeface="Arial" pitchFamily="34" charset="0"/>
            </a:endParaRPr>
          </a:p>
        </p:txBody>
      </p:sp>
      <p:grpSp>
        <p:nvGrpSpPr>
          <p:cNvPr id="59" name="Group 58"/>
          <p:cNvGrpSpPr/>
          <p:nvPr/>
        </p:nvGrpSpPr>
        <p:grpSpPr>
          <a:xfrm>
            <a:off x="395536" y="1360959"/>
            <a:ext cx="8172400" cy="5092377"/>
            <a:chOff x="1" y="43935"/>
            <a:chExt cx="9143999" cy="6317202"/>
          </a:xfrm>
        </p:grpSpPr>
        <p:pic>
          <p:nvPicPr>
            <p:cNvPr id="60" name="Picture 59"/>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764704"/>
              <a:ext cx="4073427" cy="3914244"/>
            </a:xfrm>
            <a:prstGeom prst="rect">
              <a:avLst/>
            </a:prstGeom>
            <a:noFill/>
            <a:ln>
              <a:noFill/>
            </a:ln>
          </p:spPr>
        </p:pic>
        <p:pic>
          <p:nvPicPr>
            <p:cNvPr id="61"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707904" y="5949281"/>
              <a:ext cx="5004048" cy="411856"/>
            </a:xfrm>
            <a:prstGeom prst="rect">
              <a:avLst/>
            </a:prstGeom>
            <a:noFill/>
          </p:spPr>
        </p:pic>
        <p:pic>
          <p:nvPicPr>
            <p:cNvPr id="62" name="Picture 2"/>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779912" y="4797153"/>
              <a:ext cx="4788024" cy="762694"/>
            </a:xfrm>
            <a:prstGeom prst="rect">
              <a:avLst/>
            </a:prstGeom>
            <a:noFill/>
          </p:spPr>
        </p:pic>
        <p:pic>
          <p:nvPicPr>
            <p:cNvPr id="63" name="Picture 1"/>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427984" y="3933057"/>
              <a:ext cx="3762419" cy="792088"/>
            </a:xfrm>
            <a:prstGeom prst="rect">
              <a:avLst/>
            </a:prstGeom>
            <a:noFill/>
          </p:spPr>
        </p:pic>
        <p:sp>
          <p:nvSpPr>
            <p:cNvPr id="64" name="Rectangle 4"/>
            <p:cNvSpPr>
              <a:spLocks noChangeArrowheads="1"/>
            </p:cNvSpPr>
            <p:nvPr/>
          </p:nvSpPr>
          <p:spPr bwMode="auto">
            <a:xfrm>
              <a:off x="1" y="4393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65" name="Rectangle 5"/>
            <p:cNvSpPr>
              <a:spLocks noChangeArrowheads="1"/>
            </p:cNvSpPr>
            <p:nvPr/>
          </p:nvSpPr>
          <p:spPr bwMode="auto">
            <a:xfrm>
              <a:off x="1" y="6916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66" name="Rectangle 6"/>
            <p:cNvSpPr>
              <a:spLocks noChangeArrowheads="1"/>
            </p:cNvSpPr>
            <p:nvPr/>
          </p:nvSpPr>
          <p:spPr bwMode="auto">
            <a:xfrm>
              <a:off x="1" y="149173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67" name="Rectangle 7"/>
            <p:cNvSpPr>
              <a:spLocks noChangeArrowheads="1"/>
            </p:cNvSpPr>
            <p:nvPr/>
          </p:nvSpPr>
          <p:spPr bwMode="auto">
            <a:xfrm>
              <a:off x="539552" y="4797152"/>
              <a:ext cx="3024336" cy="2308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900" b="0" i="0" u="none" strike="noStrike" cap="none" normalizeH="0" baseline="0" dirty="0" smtClean="0">
                  <a:ln>
                    <a:noFill/>
                  </a:ln>
                  <a:solidFill>
                    <a:schemeClr val="tx1"/>
                  </a:solidFill>
                  <a:effectLst/>
                  <a:ea typeface="SimSun" pitchFamily="2" charset="-122"/>
                  <a:cs typeface="TimesNewRomanPSMT"/>
                </a:rPr>
                <a:t>PRE-INVESTIGATION</a:t>
              </a:r>
              <a:r>
                <a:rPr kumimoji="0" lang="en-GB" altLang="zh-CN" sz="900" b="0" i="0" u="none" strike="noStrike" cap="none" normalizeH="0" dirty="0" smtClean="0">
                  <a:ln>
                    <a:noFill/>
                  </a:ln>
                  <a:solidFill>
                    <a:schemeClr val="tx1"/>
                  </a:solidFill>
                  <a:effectLst/>
                  <a:ea typeface="SimSun" pitchFamily="2" charset="-122"/>
                  <a:cs typeface="TimesNewRomanPSMT"/>
                </a:rPr>
                <a:t> </a:t>
              </a:r>
              <a:r>
                <a:rPr kumimoji="0" lang="en-GB" altLang="zh-CN" sz="900" b="0" i="0" u="none" strike="noStrike" cap="none" normalizeH="0" baseline="0" dirty="0" smtClean="0">
                  <a:ln>
                    <a:noFill/>
                  </a:ln>
                  <a:solidFill>
                    <a:schemeClr val="tx1"/>
                  </a:solidFill>
                  <a:effectLst/>
                  <a:ea typeface="SimSun" pitchFamily="2" charset="-122"/>
                  <a:cs typeface="TimesNewRomanPSMT"/>
                </a:rPr>
                <a:t>OF WATER ELECTROLYSIS</a:t>
              </a:r>
              <a:r>
                <a:rPr kumimoji="0" lang="en-GB" altLang="zh-CN" sz="900" b="0" i="0" u="none" strike="noStrike" cap="none" normalizeH="0" baseline="0" dirty="0" smtClean="0">
                  <a:ln>
                    <a:noFill/>
                  </a:ln>
                  <a:solidFill>
                    <a:schemeClr val="tx1"/>
                  </a:solidFill>
                  <a:effectLst/>
                  <a:cs typeface="Arial" pitchFamily="34" charset="0"/>
                </a:rPr>
                <a:t> </a:t>
              </a:r>
            </a:p>
          </p:txBody>
        </p:sp>
        <p:pic>
          <p:nvPicPr>
            <p:cNvPr id="68" name="Picture 8"/>
            <p:cNvPicPr>
              <a:picLocks noChangeAspect="1" noChangeArrowheads="1"/>
            </p:cNvPicPr>
            <p:nvPr/>
          </p:nvPicPr>
          <p:blipFill>
            <a:blip r:embed="rId7" cstate="print"/>
            <a:srcRect/>
            <a:stretch>
              <a:fillRect/>
            </a:stretch>
          </p:blipFill>
          <p:spPr bwMode="auto">
            <a:xfrm>
              <a:off x="4499994" y="836713"/>
              <a:ext cx="4249831" cy="2448272"/>
            </a:xfrm>
            <a:prstGeom prst="rect">
              <a:avLst/>
            </a:prstGeom>
            <a:noFill/>
            <a:ln w="9525">
              <a:noFill/>
              <a:miter lim="800000"/>
              <a:headEnd/>
              <a:tailEnd/>
            </a:ln>
          </p:spPr>
        </p:pic>
        <p:sp>
          <p:nvSpPr>
            <p:cNvPr id="69" name="Rectangle 68"/>
            <p:cNvSpPr/>
            <p:nvPr/>
          </p:nvSpPr>
          <p:spPr>
            <a:xfrm>
              <a:off x="4572000" y="3284984"/>
              <a:ext cx="4572000" cy="215444"/>
            </a:xfrm>
            <a:prstGeom prst="rect">
              <a:avLst/>
            </a:prstGeom>
          </p:spPr>
          <p:txBody>
            <a:bodyPr>
              <a:spAutoFit/>
            </a:bodyPr>
            <a:lstStyle/>
            <a:p>
              <a:r>
                <a:rPr lang="en-GB" sz="800" dirty="0" smtClean="0"/>
                <a:t>http://www.futureenergies.com/pictures/fuelcellpower.jpg</a:t>
              </a:r>
              <a:endParaRPr lang="en-GB" sz="800" dirty="0"/>
            </a:p>
          </p:txBody>
        </p:sp>
      </p:grpSp>
    </p:spTree>
    <p:extLst>
      <p:ext uri="{BB962C8B-B14F-4D97-AF65-F5344CB8AC3E}">
        <p14:creationId xmlns:p14="http://schemas.microsoft.com/office/powerpoint/2010/main" val="3256908081"/>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Process Description</a:t>
            </a:r>
            <a:endParaRPr lang="en-GB" sz="2400" b="1" dirty="0">
              <a:latin typeface="Arial" pitchFamily="34" charset="0"/>
              <a:cs typeface="Arial" pitchFamily="34" charset="0"/>
            </a:endParaRPr>
          </a:p>
        </p:txBody>
      </p:sp>
      <p:grpSp>
        <p:nvGrpSpPr>
          <p:cNvPr id="29" name="Group 28"/>
          <p:cNvGrpSpPr/>
          <p:nvPr/>
        </p:nvGrpSpPr>
        <p:grpSpPr>
          <a:xfrm>
            <a:off x="467544" y="1976844"/>
            <a:ext cx="8316416" cy="4188460"/>
            <a:chOff x="35496" y="1124745"/>
            <a:chExt cx="9324528" cy="4764523"/>
          </a:xfrm>
        </p:grpSpPr>
        <p:pic>
          <p:nvPicPr>
            <p:cNvPr id="30" name="Picture 29"/>
            <p:cNvPicPr/>
            <p:nvPr/>
          </p:nvPicPr>
          <p:blipFill>
            <a:blip r:embed="rId3" cstate="print">
              <a:extLst>
                <a:ext uri="{28A0092B-C50C-407E-A947-70E740481C1C}">
                  <a14:useLocalDpi xmlns:a14="http://schemas.microsoft.com/office/drawing/2010/main" val="0"/>
                </a:ext>
              </a:extLst>
            </a:blip>
            <a:srcRect l="6061"/>
            <a:stretch>
              <a:fillRect/>
            </a:stretch>
          </p:blipFill>
          <p:spPr bwMode="auto">
            <a:xfrm>
              <a:off x="35496" y="1124745"/>
              <a:ext cx="4464496" cy="4365104"/>
            </a:xfrm>
            <a:prstGeom prst="rect">
              <a:avLst/>
            </a:prstGeom>
            <a:noFill/>
            <a:ln>
              <a:noFill/>
            </a:ln>
          </p:spPr>
        </p:pic>
        <p:sp>
          <p:nvSpPr>
            <p:cNvPr id="31" name="Rectangle 30"/>
            <p:cNvSpPr/>
            <p:nvPr/>
          </p:nvSpPr>
          <p:spPr>
            <a:xfrm>
              <a:off x="4283968" y="1801848"/>
              <a:ext cx="5076056" cy="3139321"/>
            </a:xfrm>
            <a:prstGeom prst="rect">
              <a:avLst/>
            </a:prstGeom>
          </p:spPr>
          <p:txBody>
            <a:bodyPr wrap="square">
              <a:spAutoFit/>
            </a:bodyPr>
            <a:lstStyle/>
            <a:p>
              <a:pPr lvl="0">
                <a:buFont typeface="Arial" pitchFamily="34" charset="0"/>
                <a:buChar char="•"/>
              </a:pPr>
              <a:r>
                <a:rPr lang="en-GB" dirty="0"/>
                <a:t>OH</a:t>
              </a:r>
              <a:r>
                <a:rPr lang="en-GB" baseline="30000" dirty="0"/>
                <a:t>-</a:t>
              </a:r>
              <a:r>
                <a:rPr lang="en-GB" dirty="0"/>
                <a:t> (</a:t>
              </a:r>
              <a:r>
                <a:rPr lang="en-GB" dirty="0" err="1"/>
                <a:t>aq</a:t>
              </a:r>
              <a:r>
                <a:rPr lang="en-GB" dirty="0"/>
                <a:t>) anions are oxidised at the anode, producing O</a:t>
              </a:r>
              <a:r>
                <a:rPr lang="en-GB" baseline="-25000" dirty="0"/>
                <a:t>2</a:t>
              </a:r>
              <a:r>
                <a:rPr lang="en-GB" dirty="0"/>
                <a:t>(g), H</a:t>
              </a:r>
              <a:r>
                <a:rPr lang="en-GB" baseline="-25000" dirty="0"/>
                <a:t>2</a:t>
              </a:r>
              <a:r>
                <a:rPr lang="en-GB" dirty="0"/>
                <a:t>O (l) and electrons</a:t>
              </a:r>
              <a:r>
                <a:rPr lang="en-GB" dirty="0" smtClean="0"/>
                <a:t>.</a:t>
              </a:r>
            </a:p>
            <a:p>
              <a:pPr lvl="0">
                <a:buFont typeface="Arial" pitchFamily="34" charset="0"/>
                <a:buChar char="•"/>
              </a:pPr>
              <a:endParaRPr lang="en-GB" dirty="0"/>
            </a:p>
            <a:p>
              <a:pPr lvl="0">
                <a:buFont typeface="Arial" pitchFamily="34" charset="0"/>
                <a:buChar char="•"/>
              </a:pPr>
              <a:r>
                <a:rPr lang="en-GB" dirty="0"/>
                <a:t>The electrons flow through the diaphragm to the cathode</a:t>
              </a:r>
              <a:r>
                <a:rPr lang="en-GB" dirty="0" smtClean="0"/>
                <a:t>.</a:t>
              </a:r>
            </a:p>
            <a:p>
              <a:pPr lvl="0">
                <a:buFont typeface="Arial" pitchFamily="34" charset="0"/>
                <a:buChar char="•"/>
              </a:pPr>
              <a:endParaRPr lang="en-GB" dirty="0"/>
            </a:p>
            <a:p>
              <a:pPr lvl="0">
                <a:buFont typeface="Arial" pitchFamily="34" charset="0"/>
                <a:buChar char="•"/>
              </a:pPr>
              <a:r>
                <a:rPr lang="en-GB" dirty="0"/>
                <a:t>At the cathode, water is reduced producing H</a:t>
              </a:r>
              <a:r>
                <a:rPr lang="en-GB" baseline="-25000" dirty="0"/>
                <a:t>2</a:t>
              </a:r>
              <a:r>
                <a:rPr lang="en-GB" dirty="0"/>
                <a:t>(g) and OH</a:t>
              </a:r>
              <a:r>
                <a:rPr lang="en-GB" baseline="30000" dirty="0"/>
                <a:t>-</a:t>
              </a:r>
              <a:r>
                <a:rPr lang="en-GB" dirty="0"/>
                <a:t> anions (</a:t>
              </a:r>
              <a:r>
                <a:rPr lang="en-GB" dirty="0" err="1"/>
                <a:t>aq</a:t>
              </a:r>
              <a:r>
                <a:rPr lang="en-GB" dirty="0" smtClean="0"/>
                <a:t>).</a:t>
              </a:r>
            </a:p>
            <a:p>
              <a:pPr lvl="0">
                <a:buFont typeface="Arial" pitchFamily="34" charset="0"/>
                <a:buChar char="•"/>
              </a:pPr>
              <a:endParaRPr lang="en-GB" dirty="0"/>
            </a:p>
            <a:p>
              <a:pPr lvl="0">
                <a:buFont typeface="Arial" pitchFamily="34" charset="0"/>
                <a:buChar char="•"/>
              </a:pPr>
              <a:r>
                <a:rPr lang="en-GB" dirty="0"/>
                <a:t>These hydroxide anions flow to the anode, where the cycle is repeated.</a:t>
              </a:r>
            </a:p>
          </p:txBody>
        </p:sp>
        <p:sp>
          <p:nvSpPr>
            <p:cNvPr id="32" name="Rectangle 1"/>
            <p:cNvSpPr>
              <a:spLocks noChangeArrowheads="1"/>
            </p:cNvSpPr>
            <p:nvPr/>
          </p:nvSpPr>
          <p:spPr bwMode="auto">
            <a:xfrm>
              <a:off x="251520" y="5458381"/>
              <a:ext cx="3262432"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100" b="0" i="0" u="none" strike="noStrike" cap="none" normalizeH="0" baseline="0" dirty="0" err="1" smtClean="0">
                  <a:ln>
                    <a:noFill/>
                  </a:ln>
                  <a:solidFill>
                    <a:schemeClr val="tx1"/>
                  </a:solidFill>
                  <a:effectLst/>
                  <a:latin typeface="Calibri" pitchFamily="34" charset="0"/>
                  <a:ea typeface="SimSun" pitchFamily="2" charset="-122"/>
                  <a:cs typeface="MacmillanRoman"/>
                </a:rPr>
                <a:t>Modeling</a:t>
              </a:r>
              <a:r>
                <a:rPr kumimoji="0" lang="en-GB" altLang="zh-CN" sz="1100" b="0" i="0" u="none" strike="noStrike" cap="none" normalizeH="0" baseline="0" dirty="0" smtClean="0">
                  <a:ln>
                    <a:noFill/>
                  </a:ln>
                  <a:solidFill>
                    <a:schemeClr val="tx1"/>
                  </a:solidFill>
                  <a:effectLst/>
                  <a:latin typeface="Calibri" pitchFamily="34" charset="0"/>
                  <a:ea typeface="SimSun" pitchFamily="2" charset="-122"/>
                  <a:cs typeface="MacmillanRoman"/>
                </a:rPr>
                <a:t> of advanced alkaline </a:t>
              </a:r>
              <a:r>
                <a:rPr kumimoji="0" lang="en-GB" altLang="zh-CN" sz="1100" b="0" i="0" u="none" strike="noStrike" cap="none" normalizeH="0" baseline="0" dirty="0" err="1" smtClean="0">
                  <a:ln>
                    <a:noFill/>
                  </a:ln>
                  <a:solidFill>
                    <a:schemeClr val="tx1"/>
                  </a:solidFill>
                  <a:effectLst/>
                  <a:latin typeface="Calibri" pitchFamily="34" charset="0"/>
                  <a:ea typeface="SimSun" pitchFamily="2" charset="-122"/>
                  <a:cs typeface="MacmillanRoman"/>
                </a:rPr>
                <a:t>electrolyzers</a:t>
              </a:r>
              <a:r>
                <a:rPr kumimoji="0" lang="en-GB" altLang="zh-CN" sz="1100" b="0" i="0" u="none" strike="noStrike" cap="none" normalizeH="0" baseline="0" dirty="0" smtClean="0">
                  <a:ln>
                    <a:noFill/>
                  </a:ln>
                  <a:solidFill>
                    <a:schemeClr val="tx1"/>
                  </a:solidFill>
                  <a:effectLst/>
                  <a:latin typeface="Calibri" pitchFamily="34" charset="0"/>
                  <a:ea typeface="SimSun" pitchFamily="2" charset="-122"/>
                  <a:cs typeface="MacmillanRoman"/>
                </a:rPr>
                <a:t>: a system</a:t>
              </a:r>
              <a:endParaRPr kumimoji="0" lang="en-GB" altLang="zh-CN" sz="1100" b="0" i="0" u="none" strike="noStrike" cap="none" normalizeH="0" baseline="0" dirty="0" smtClean="0">
                <a:ln>
                  <a:noFill/>
                </a:ln>
                <a:solidFill>
                  <a:schemeClr val="tx1"/>
                </a:solidFill>
                <a:effectLst/>
                <a:latin typeface="Arial" pitchFamily="34" charset="0"/>
                <a:cs typeface="MacmillanRoman"/>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zh-CN" sz="1100" b="0" i="0" u="none" strike="noStrike" cap="none" normalizeH="0" baseline="0" dirty="0" smtClean="0">
                  <a:ln>
                    <a:noFill/>
                  </a:ln>
                  <a:solidFill>
                    <a:schemeClr val="tx1"/>
                  </a:solidFill>
                  <a:effectLst/>
                  <a:latin typeface="Arial" pitchFamily="34" charset="0"/>
                  <a:cs typeface="MacmillanRoman"/>
                </a:rPr>
                <a:t>simulation approach</a:t>
              </a:r>
              <a:r>
                <a:rPr kumimoji="0" lang="en-GB" altLang="zh-CN" sz="800" b="0" i="0" u="none" strike="noStrike" cap="none" normalizeH="0" baseline="0" dirty="0" smtClean="0">
                  <a:ln>
                    <a:noFill/>
                  </a:ln>
                  <a:solidFill>
                    <a:schemeClr val="tx1"/>
                  </a:solidFill>
                  <a:effectLst/>
                  <a:latin typeface="Arial" pitchFamily="34" charset="0"/>
                  <a:cs typeface="Arial" pitchFamily="34" charset="0"/>
                </a:rPr>
                <a:t> </a:t>
              </a:r>
              <a:endParaRPr kumimoji="0" lang="en-GB" altLang="zh-CN" sz="1800" b="0" i="0" u="none" strike="noStrike" cap="none" normalizeH="0" baseline="0" dirty="0" smtClean="0">
                <a:ln>
                  <a:noFill/>
                </a:ln>
                <a:solidFill>
                  <a:schemeClr val="tx1"/>
                </a:solidFill>
                <a:effectLst/>
                <a:latin typeface="Arial" pitchFamily="34" charset="0"/>
                <a:cs typeface="Arial" pitchFamily="34" charset="0"/>
              </a:endParaRPr>
            </a:p>
          </p:txBody>
        </p:sp>
      </p:grpSp>
    </p:spTree>
    <p:extLst>
      <p:ext uri="{BB962C8B-B14F-4D97-AF65-F5344CB8AC3E}">
        <p14:creationId xmlns:p14="http://schemas.microsoft.com/office/powerpoint/2010/main" val="136390438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102632" y="909343"/>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Design Outlook</a:t>
            </a:r>
            <a:endParaRPr lang="en-GB" sz="2400" b="1" dirty="0">
              <a:latin typeface="Arial" pitchFamily="34" charset="0"/>
              <a:cs typeface="Arial"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426175102"/>
              </p:ext>
            </p:extLst>
          </p:nvPr>
        </p:nvGraphicFramePr>
        <p:xfrm>
          <a:off x="1411116" y="2434580"/>
          <a:ext cx="6689277" cy="1786508"/>
        </p:xfrm>
        <a:graphic>
          <a:graphicData uri="http://schemas.openxmlformats.org/drawingml/2006/table">
            <a:tbl>
              <a:tblPr firstRow="1" bandRow="1">
                <a:tableStyleId>{5C22544A-7EE6-4342-B048-85BDC9FD1C3A}</a:tableStyleId>
              </a:tblPr>
              <a:tblGrid>
                <a:gridCol w="2229759"/>
                <a:gridCol w="2229759"/>
                <a:gridCol w="2229759"/>
              </a:tblGrid>
              <a:tr h="893254">
                <a:tc>
                  <a:txBody>
                    <a:bodyPr/>
                    <a:lstStyle/>
                    <a:p>
                      <a:pPr algn="ctr"/>
                      <a:r>
                        <a:rPr lang="en-GB" sz="2400" dirty="0" smtClean="0"/>
                        <a:t>Stage 1</a:t>
                      </a:r>
                      <a:endParaRPr lang="en-GB" sz="2400" dirty="0"/>
                    </a:p>
                  </a:txBody>
                  <a:tcPr/>
                </a:tc>
                <a:tc>
                  <a:txBody>
                    <a:bodyPr/>
                    <a:lstStyle/>
                    <a:p>
                      <a:pPr algn="ctr"/>
                      <a:r>
                        <a:rPr lang="en-GB" sz="2400" dirty="0" smtClean="0"/>
                        <a:t>Stage 2</a:t>
                      </a:r>
                      <a:endParaRPr lang="en-GB" sz="2400" dirty="0"/>
                    </a:p>
                  </a:txBody>
                  <a:tcPr/>
                </a:tc>
                <a:tc>
                  <a:txBody>
                    <a:bodyPr/>
                    <a:lstStyle/>
                    <a:p>
                      <a:pPr algn="ctr"/>
                      <a:r>
                        <a:rPr lang="en-GB" sz="2400" dirty="0" smtClean="0"/>
                        <a:t>Stage 3</a:t>
                      </a:r>
                      <a:endParaRPr lang="en-GB" sz="2400" dirty="0"/>
                    </a:p>
                  </a:txBody>
                  <a:tcPr/>
                </a:tc>
              </a:tr>
              <a:tr h="893254">
                <a:tc>
                  <a:txBody>
                    <a:bodyPr/>
                    <a:lstStyle/>
                    <a:p>
                      <a:endParaRPr lang="en-GB" dirty="0"/>
                    </a:p>
                  </a:txBody>
                  <a:tcPr/>
                </a:tc>
                <a:tc>
                  <a:txBody>
                    <a:bodyPr/>
                    <a:lstStyle/>
                    <a:p>
                      <a:endParaRPr lang="en-GB" dirty="0"/>
                    </a:p>
                  </a:txBody>
                  <a:tcPr/>
                </a:tc>
                <a:tc>
                  <a:txBody>
                    <a:bodyPr/>
                    <a:lstStyle/>
                    <a:p>
                      <a:endParaRPr lang="en-GB" dirty="0"/>
                    </a:p>
                  </a:txBody>
                  <a:tcPr/>
                </a:tc>
              </a:tr>
            </a:tbl>
          </a:graphicData>
        </a:graphic>
      </p:graphicFrame>
      <p:pic>
        <p:nvPicPr>
          <p:cNvPr id="15"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63258" y="3501932"/>
            <a:ext cx="602765" cy="443084"/>
          </a:xfrm>
          <a:prstGeom prst="rect">
            <a:avLst/>
          </a:prstGeom>
          <a:noFill/>
          <a:extLst>
            <a:ext uri="{909E8E84-426E-40dd-AFC4-6F175D3DCCD1}">
              <a14:hiddenFill xmlns:a14="http://schemas.microsoft.com/office/drawing/2010/main">
                <a:solidFill>
                  <a:srgbClr val="FFFFFF"/>
                </a:solidFill>
              </a14:hiddenFill>
            </a:ext>
          </a:extLst>
        </p:spPr>
      </p:pic>
      <p:sp>
        <p:nvSpPr>
          <p:cNvPr id="12" name="Flowchart: Manual Operation 11"/>
          <p:cNvSpPr/>
          <p:nvPr/>
        </p:nvSpPr>
        <p:spPr>
          <a:xfrm rot="10800000">
            <a:off x="2970634" y="116629"/>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3296854" y="116632"/>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2. Stages </a:t>
            </a:r>
          </a:p>
          <a:p>
            <a:r>
              <a:rPr lang="en-GB" sz="1200" b="1" dirty="0" smtClean="0">
                <a:latin typeface="Arial" pitchFamily="34" charset="0"/>
                <a:cs typeface="Arial" pitchFamily="34" charset="0"/>
              </a:rPr>
              <a:t>1&amp;2</a:t>
            </a:r>
            <a:r>
              <a:rPr lang="en-GB" sz="1200" b="1" dirty="0">
                <a:latin typeface="Arial" pitchFamily="34" charset="0"/>
                <a:cs typeface="Arial" pitchFamily="34" charset="0"/>
              </a:rPr>
              <a:t> </a:t>
            </a:r>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3700151007"/>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Process BFD</a:t>
            </a:r>
            <a:endParaRPr lang="en-GB" sz="2400" b="1" dirty="0">
              <a:latin typeface="Arial" pitchFamily="34" charset="0"/>
              <a:cs typeface="Arial" pitchFamily="34" charset="0"/>
            </a:endParaRPr>
          </a:p>
        </p:txBody>
      </p:sp>
      <p:pic>
        <p:nvPicPr>
          <p:cNvPr id="22" name="Picture 2"/>
          <p:cNvPicPr>
            <a:picLocks noChangeAspect="1" noChangeArrowheads="1"/>
          </p:cNvPicPr>
          <p:nvPr/>
        </p:nvPicPr>
        <p:blipFill>
          <a:blip r:embed="rId3" cstate="print"/>
          <a:srcRect/>
          <a:stretch>
            <a:fillRect/>
          </a:stretch>
        </p:blipFill>
        <p:spPr bwMode="auto">
          <a:xfrm>
            <a:off x="3167178" y="692696"/>
            <a:ext cx="3709078" cy="5949280"/>
          </a:xfrm>
          <a:prstGeom prst="rect">
            <a:avLst/>
          </a:prstGeom>
          <a:noFill/>
          <a:ln w="9525">
            <a:noFill/>
            <a:miter lim="800000"/>
            <a:headEnd/>
            <a:tailEnd/>
          </a:ln>
        </p:spPr>
      </p:pic>
    </p:spTree>
    <p:extLst>
      <p:ext uri="{BB962C8B-B14F-4D97-AF65-F5344CB8AC3E}">
        <p14:creationId xmlns:p14="http://schemas.microsoft.com/office/powerpoint/2010/main" val="3430854586"/>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Overall Mass Balance</a:t>
            </a:r>
            <a:endParaRPr lang="en-GB" sz="2400" b="1" dirty="0">
              <a:latin typeface="Arial" pitchFamily="34" charset="0"/>
              <a:cs typeface="Arial" pitchFamily="34" charset="0"/>
            </a:endParaRPr>
          </a:p>
        </p:txBody>
      </p:sp>
      <p:sp>
        <p:nvSpPr>
          <p:cNvPr id="20" name="Content Placeholder 2"/>
          <p:cNvSpPr txBox="1">
            <a:spLocks/>
          </p:cNvSpPr>
          <p:nvPr/>
        </p:nvSpPr>
        <p:spPr>
          <a:xfrm>
            <a:off x="457200" y="2143397"/>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en-GB" sz="2400" dirty="0" smtClean="0"/>
              <a:t>Assumptions</a:t>
            </a:r>
          </a:p>
          <a:p>
            <a:pPr>
              <a:buFont typeface="Arial" pitchFamily="34" charset="0"/>
              <a:buNone/>
            </a:pPr>
            <a:endParaRPr lang="en-GB" sz="2400" dirty="0" smtClean="0"/>
          </a:p>
          <a:p>
            <a:r>
              <a:rPr lang="en-GB" sz="2400" dirty="0" smtClean="0"/>
              <a:t>80% Conversion of H</a:t>
            </a:r>
            <a:r>
              <a:rPr lang="en-GB" sz="2400" baseline="-25000" dirty="0" smtClean="0"/>
              <a:t>2</a:t>
            </a:r>
            <a:r>
              <a:rPr lang="en-GB" sz="2400" dirty="0" smtClean="0"/>
              <a:t>O</a:t>
            </a:r>
          </a:p>
          <a:p>
            <a:r>
              <a:rPr lang="en-GB" sz="2400" dirty="0" smtClean="0"/>
              <a:t>All electrolyte is recycled</a:t>
            </a:r>
          </a:p>
          <a:p>
            <a:r>
              <a:rPr lang="en-GB" sz="2400" dirty="0" smtClean="0"/>
              <a:t>All un-reacted water is separated and recycled</a:t>
            </a:r>
          </a:p>
          <a:p>
            <a:r>
              <a:rPr lang="en-GB" sz="2400" dirty="0" smtClean="0"/>
              <a:t>No deterioration of electrodes</a:t>
            </a:r>
            <a:endParaRPr lang="en-GB" sz="2400" dirty="0"/>
          </a:p>
        </p:txBody>
      </p:sp>
    </p:spTree>
    <p:extLst>
      <p:ext uri="{BB962C8B-B14F-4D97-AF65-F5344CB8AC3E}">
        <p14:creationId xmlns:p14="http://schemas.microsoft.com/office/powerpoint/2010/main" val="3022381120"/>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Overall Mass Balance</a:t>
            </a:r>
            <a:endParaRPr lang="en-GB" sz="2400" b="1" dirty="0">
              <a:latin typeface="Arial" pitchFamily="34" charset="0"/>
              <a:cs typeface="Arial" pitchFamily="34" charset="0"/>
            </a:endParaRPr>
          </a:p>
        </p:txBody>
      </p:sp>
      <p:graphicFrame>
        <p:nvGraphicFramePr>
          <p:cNvPr id="21" name="Table 20"/>
          <p:cNvGraphicFramePr>
            <a:graphicFrameLocks noGrp="1"/>
          </p:cNvGraphicFramePr>
          <p:nvPr>
            <p:extLst>
              <p:ext uri="{D42A27DB-BD31-4B8C-83A1-F6EECF244321}">
                <p14:modId xmlns:p14="http://schemas.microsoft.com/office/powerpoint/2010/main" val="4256708215"/>
              </p:ext>
            </p:extLst>
          </p:nvPr>
        </p:nvGraphicFramePr>
        <p:xfrm>
          <a:off x="0" y="1768039"/>
          <a:ext cx="8892480" cy="3605177"/>
        </p:xfrm>
        <a:graphic>
          <a:graphicData uri="http://schemas.openxmlformats.org/drawingml/2006/table">
            <a:tbl>
              <a:tblPr/>
              <a:tblGrid>
                <a:gridCol w="741040"/>
                <a:gridCol w="741040"/>
                <a:gridCol w="741040"/>
                <a:gridCol w="741040"/>
                <a:gridCol w="741040"/>
                <a:gridCol w="741040"/>
                <a:gridCol w="741040"/>
                <a:gridCol w="741040"/>
                <a:gridCol w="741040"/>
                <a:gridCol w="741040"/>
                <a:gridCol w="741040"/>
                <a:gridCol w="741040"/>
              </a:tblGrid>
              <a:tr h="304860">
                <a:tc>
                  <a:txBody>
                    <a:bodyPr/>
                    <a:lstStyle/>
                    <a:p>
                      <a:pPr algn="l" fontAlgn="b"/>
                      <a:endParaRPr lang="en-GB" sz="900" b="0" i="0" u="none" strike="noStrike" dirty="0">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r>
              <a:tr h="304860">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r>
                        <a:rPr lang="en-GB" sz="1800" b="0" i="0" u="none" strike="noStrike">
                          <a:solidFill>
                            <a:srgbClr val="000000"/>
                          </a:solidFill>
                          <a:latin typeface="Calibri"/>
                        </a:rPr>
                        <a:t>Recycle</a:t>
                      </a: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r>
              <a:tr h="304860">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gridSpan="2">
                  <a:txBody>
                    <a:bodyPr/>
                    <a:lstStyle/>
                    <a:p>
                      <a:pPr algn="l" fontAlgn="b"/>
                      <a:r>
                        <a:rPr lang="en-GB" sz="1800" b="0" i="0" u="none" strike="noStrike">
                          <a:solidFill>
                            <a:srgbClr val="000000"/>
                          </a:solidFill>
                          <a:latin typeface="Calibri"/>
                        </a:rPr>
                        <a:t>2.36 kg/day</a:t>
                      </a:r>
                    </a:p>
                  </a:txBody>
                  <a:tcPr marL="7937" marR="7937" marT="7937" marB="0" anchor="b">
                    <a:lnL>
                      <a:noFill/>
                    </a:lnL>
                    <a:lnR>
                      <a:noFill/>
                    </a:lnR>
                    <a:lnT>
                      <a:noFill/>
                    </a:lnT>
                    <a:lnB>
                      <a:noFill/>
                    </a:lnB>
                  </a:tcPr>
                </a:tc>
                <a:tc hMerge="1">
                  <a:txBody>
                    <a:bodyPr/>
                    <a:lstStyle/>
                    <a:p>
                      <a:endParaRPr lang="en-GB"/>
                    </a:p>
                  </a:txBody>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r>
              <a:tr h="304860">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r>
              <a:tr h="304860">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w="6350" cap="flat" cmpd="sng" algn="ctr">
                      <a:solidFill>
                        <a:srgbClr val="000000"/>
                      </a:solidFill>
                      <a:prstDash val="solid"/>
                      <a:round/>
                      <a:headEnd type="none" w="med" len="med"/>
                      <a:tailEnd type="none" w="med" len="med"/>
                    </a:lnR>
                    <a:lnT>
                      <a:noFill/>
                    </a:lnT>
                    <a:lnB>
                      <a:noFill/>
                    </a:lnB>
                  </a:tcPr>
                </a:tc>
                <a:tc rowSpan="5" gridSpan="4">
                  <a:txBody>
                    <a:bodyPr/>
                    <a:lstStyle/>
                    <a:p>
                      <a:pPr algn="ctr" fontAlgn="ctr"/>
                      <a:r>
                        <a:rPr lang="en-GB" sz="1800" b="0" i="0" u="none" strike="noStrike" dirty="0">
                          <a:solidFill>
                            <a:srgbClr val="000000"/>
                          </a:solidFill>
                          <a:latin typeface="Calibri"/>
                        </a:rPr>
                        <a:t>Electrolysis Unit</a:t>
                      </a:r>
                    </a:p>
                  </a:txBody>
                  <a:tcPr marL="7937" marR="7937" marT="79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hMerge="1">
                  <a:txBody>
                    <a:bodyPr/>
                    <a:lstStyle/>
                    <a:p>
                      <a:endParaRPr lang="en-GB"/>
                    </a:p>
                  </a:txBody>
                  <a:tcPr/>
                </a:tc>
                <a:tc rowSpan="5" hMerge="1">
                  <a:txBody>
                    <a:bodyPr/>
                    <a:lstStyle/>
                    <a:p>
                      <a:endParaRPr lang="en-GB"/>
                    </a:p>
                  </a:txBody>
                  <a:tcPr/>
                </a:tc>
                <a:tc rowSpan="5" hMerge="1">
                  <a:txBody>
                    <a:bodyPr/>
                    <a:lstStyle/>
                    <a:p>
                      <a:endParaRPr lang="en-GB"/>
                    </a:p>
                  </a:txBody>
                  <a:tcPr/>
                </a:tc>
                <a:tc>
                  <a:txBody>
                    <a:bodyPr/>
                    <a:lstStyle/>
                    <a:p>
                      <a:pPr algn="l" fontAlgn="b"/>
                      <a:endParaRPr lang="en-GB" sz="1800" b="0" i="0" u="none" strike="noStrike">
                        <a:solidFill>
                          <a:srgbClr val="000000"/>
                        </a:solidFill>
                        <a:latin typeface="Calibri"/>
                      </a:endParaRPr>
                    </a:p>
                  </a:txBody>
                  <a:tcPr marL="7937" marR="7937" marT="793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GB" sz="1800" b="0" i="0" u="none" strike="noStrike">
                          <a:solidFill>
                            <a:srgbClr val="000000"/>
                          </a:solidFill>
                          <a:latin typeface="Calibri"/>
                        </a:rPr>
                        <a:t>H2</a:t>
                      </a: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r>
              <a:tr h="304860">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r>
                        <a:rPr lang="en-GB" sz="1800" b="0" i="0" u="none" strike="noStrike">
                          <a:solidFill>
                            <a:srgbClr val="000000"/>
                          </a:solidFill>
                          <a:latin typeface="Calibri"/>
                        </a:rPr>
                        <a:t>H20</a:t>
                      </a: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4"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a:txBody>
                    <a:bodyPr/>
                    <a:lstStyle/>
                    <a:p>
                      <a:pPr algn="l" fontAlgn="b"/>
                      <a:r>
                        <a:rPr lang="en-GB" sz="1800" b="0" i="0" u="none" strike="noStrike">
                          <a:solidFill>
                            <a:srgbClr val="000000"/>
                          </a:solidFill>
                          <a:latin typeface="Calibri"/>
                        </a:rPr>
                        <a:t> </a:t>
                      </a:r>
                    </a:p>
                  </a:txBody>
                  <a:tcPr marL="7937" marR="7937" marT="793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GB" sz="1800" b="0" i="0" u="none" strike="noStrike">
                          <a:solidFill>
                            <a:srgbClr val="000000"/>
                          </a:solidFill>
                          <a:latin typeface="Calibri"/>
                        </a:rPr>
                        <a:t> </a:t>
                      </a:r>
                    </a:p>
                  </a:txBody>
                  <a:tcPr marL="7937" marR="7937" marT="7937"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b"/>
                      <a:r>
                        <a:rPr lang="en-GB" sz="1800" b="0" i="0" u="none" strike="noStrike">
                          <a:solidFill>
                            <a:srgbClr val="000000"/>
                          </a:solidFill>
                          <a:latin typeface="Calibri"/>
                        </a:rPr>
                        <a:t>1.05 kg/day</a:t>
                      </a:r>
                    </a:p>
                  </a:txBody>
                  <a:tcPr marL="7937" marR="7937" marT="7937" marB="0" anchor="b">
                    <a:lnL>
                      <a:noFill/>
                    </a:lnL>
                    <a:lnR>
                      <a:noFill/>
                    </a:lnR>
                    <a:lnT>
                      <a:noFill/>
                    </a:lnT>
                    <a:lnB>
                      <a:noFill/>
                    </a:lnB>
                  </a:tcPr>
                </a:tc>
                <a:tc hMerge="1">
                  <a:txBody>
                    <a:bodyPr/>
                    <a:lstStyle/>
                    <a:p>
                      <a:endParaRPr lang="en-GB"/>
                    </a:p>
                  </a:txBody>
                  <a:tcPr/>
                </a:tc>
              </a:tr>
              <a:tr h="551797">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r>
                        <a:rPr lang="en-GB" sz="1800" b="0" i="0" u="none" strike="noStrike">
                          <a:solidFill>
                            <a:srgbClr val="000000"/>
                          </a:solidFill>
                          <a:latin typeface="Calibri"/>
                        </a:rPr>
                        <a:t>9.45 kg/day</a:t>
                      </a:r>
                    </a:p>
                  </a:txBody>
                  <a:tcPr marL="7937" marR="7937" marT="7937" marB="0" anchor="b">
                    <a:lnL>
                      <a:noFill/>
                    </a:lnL>
                    <a:lnR>
                      <a:noFill/>
                    </a:lnR>
                    <a:lnT>
                      <a:noFill/>
                    </a:lnT>
                    <a:lnB>
                      <a:noFill/>
                    </a:lnB>
                  </a:tcPr>
                </a:tc>
                <a:tc>
                  <a:txBody>
                    <a:bodyPr/>
                    <a:lstStyle/>
                    <a:p>
                      <a:pPr algn="l" fontAlgn="b"/>
                      <a:r>
                        <a:rPr lang="en-GB" sz="1800" b="0" i="0" u="none" strike="noStrike">
                          <a:solidFill>
                            <a:srgbClr val="000000"/>
                          </a:solidFill>
                          <a:latin typeface="Calibri"/>
                        </a:rPr>
                        <a:t> </a:t>
                      </a:r>
                    </a:p>
                  </a:txBody>
                  <a:tcPr marL="7937" marR="7937" marT="793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GB" sz="1800" b="0" i="0" u="none" strike="noStrike" dirty="0">
                          <a:solidFill>
                            <a:srgbClr val="000000"/>
                          </a:solidFill>
                          <a:latin typeface="Calibri"/>
                        </a:rPr>
                        <a:t> </a:t>
                      </a:r>
                    </a:p>
                  </a:txBody>
                  <a:tcPr marL="7937" marR="7937" marT="793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4"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a:txBody>
                    <a:bodyPr/>
                    <a:lstStyle/>
                    <a:p>
                      <a:pPr algn="l" fontAlgn="b"/>
                      <a:endParaRPr lang="en-GB" sz="1800" b="0" i="0" u="none" strike="noStrike">
                        <a:solidFill>
                          <a:srgbClr val="000000"/>
                        </a:solidFill>
                        <a:latin typeface="Calibri"/>
                      </a:endParaRPr>
                    </a:p>
                  </a:txBody>
                  <a:tcPr marL="7937" marR="7937" marT="793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r>
              <a:tr h="304860">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w="6350" cap="flat" cmpd="sng" algn="ctr">
                      <a:solidFill>
                        <a:srgbClr val="000000"/>
                      </a:solidFill>
                      <a:prstDash val="solid"/>
                      <a:round/>
                      <a:headEnd type="none" w="med" len="med"/>
                      <a:tailEnd type="none" w="med" len="med"/>
                    </a:lnR>
                    <a:lnT>
                      <a:noFill/>
                    </a:lnT>
                    <a:lnB>
                      <a:noFill/>
                    </a:lnB>
                  </a:tcPr>
                </a:tc>
                <a:tc gridSpan="4"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a:txBody>
                    <a:bodyPr/>
                    <a:lstStyle/>
                    <a:p>
                      <a:pPr algn="l" fontAlgn="b"/>
                      <a:endParaRPr lang="en-GB" sz="1800" b="0" i="0" u="none" strike="noStrike">
                        <a:solidFill>
                          <a:srgbClr val="000000"/>
                        </a:solidFill>
                        <a:latin typeface="Calibri"/>
                      </a:endParaRPr>
                    </a:p>
                  </a:txBody>
                  <a:tcPr marL="7937" marR="7937" marT="793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GB" sz="1800" b="0" i="0" u="none" strike="noStrike">
                          <a:solidFill>
                            <a:srgbClr val="000000"/>
                          </a:solidFill>
                          <a:latin typeface="Calibri"/>
                        </a:rPr>
                        <a:t>O2</a:t>
                      </a: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r>
              <a:tr h="304860">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1800" b="0" i="0" u="none" strike="noStrike">
                        <a:solidFill>
                          <a:srgbClr val="000000"/>
                        </a:solidFill>
                        <a:latin typeface="Calibri"/>
                      </a:endParaRPr>
                    </a:p>
                  </a:txBody>
                  <a:tcPr marL="7937" marR="7937" marT="7937" marB="0" anchor="b">
                    <a:lnL>
                      <a:noFill/>
                    </a:lnL>
                    <a:lnR w="6350" cap="flat" cmpd="sng" algn="ctr">
                      <a:solidFill>
                        <a:srgbClr val="000000"/>
                      </a:solidFill>
                      <a:prstDash val="solid"/>
                      <a:round/>
                      <a:headEnd type="none" w="med" len="med"/>
                      <a:tailEnd type="none" w="med" len="med"/>
                    </a:lnR>
                    <a:lnT>
                      <a:noFill/>
                    </a:lnT>
                    <a:lnB>
                      <a:noFill/>
                    </a:lnB>
                  </a:tcPr>
                </a:tc>
                <a:tc gridSpan="4"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a:txBody>
                    <a:bodyPr/>
                    <a:lstStyle/>
                    <a:p>
                      <a:pPr algn="l" fontAlgn="b"/>
                      <a:r>
                        <a:rPr lang="en-GB" sz="1800" b="0" i="0" u="none" strike="noStrike">
                          <a:solidFill>
                            <a:srgbClr val="000000"/>
                          </a:solidFill>
                          <a:latin typeface="Calibri"/>
                        </a:rPr>
                        <a:t> </a:t>
                      </a:r>
                    </a:p>
                  </a:txBody>
                  <a:tcPr marL="7937" marR="7937" marT="793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GB" sz="1800" b="0" i="0" u="none" strike="noStrike">
                          <a:solidFill>
                            <a:srgbClr val="000000"/>
                          </a:solidFill>
                          <a:latin typeface="Calibri"/>
                        </a:rPr>
                        <a:t> </a:t>
                      </a:r>
                    </a:p>
                  </a:txBody>
                  <a:tcPr marL="7937" marR="7937" marT="7937"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b"/>
                      <a:r>
                        <a:rPr lang="en-GB" sz="1800" b="0" i="0" u="none" strike="noStrike" dirty="0">
                          <a:solidFill>
                            <a:srgbClr val="000000"/>
                          </a:solidFill>
                          <a:latin typeface="Calibri"/>
                        </a:rPr>
                        <a:t>8.4 kg/day</a:t>
                      </a:r>
                    </a:p>
                  </a:txBody>
                  <a:tcPr marL="7937" marR="7937" marT="7937" marB="0" anchor="b">
                    <a:lnL>
                      <a:noFill/>
                    </a:lnL>
                    <a:lnR>
                      <a:noFill/>
                    </a:lnR>
                    <a:lnT>
                      <a:noFill/>
                    </a:lnT>
                    <a:lnB>
                      <a:noFill/>
                    </a:lnB>
                  </a:tcPr>
                </a:tc>
                <a:tc hMerge="1">
                  <a:txBody>
                    <a:bodyPr/>
                    <a:lstStyle/>
                    <a:p>
                      <a:endParaRPr lang="en-GB"/>
                    </a:p>
                  </a:txBody>
                  <a:tcPr/>
                </a:tc>
              </a:tr>
              <a:tr h="304860">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r>
              <a:tr h="304860">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dirty="0">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7937" marR="7937" marT="7937" marB="0" anchor="b">
                    <a:lnL>
                      <a:noFill/>
                    </a:lnL>
                    <a:lnR>
                      <a:noFill/>
                    </a:lnR>
                    <a:lnT>
                      <a:noFill/>
                    </a:lnT>
                    <a:lnB>
                      <a:noFill/>
                    </a:lnB>
                  </a:tcPr>
                </a:tc>
                <a:tc>
                  <a:txBody>
                    <a:bodyPr/>
                    <a:lstStyle/>
                    <a:p>
                      <a:pPr algn="l" fontAlgn="b"/>
                      <a:endParaRPr lang="en-GB" sz="900" b="0" i="0" u="none" strike="noStrike" dirty="0">
                        <a:solidFill>
                          <a:srgbClr val="000000"/>
                        </a:solidFill>
                        <a:latin typeface="Calibri"/>
                      </a:endParaRPr>
                    </a:p>
                  </a:txBody>
                  <a:tcPr marL="7937" marR="7937" marT="7937" marB="0" anchor="b">
                    <a:lnL>
                      <a:noFill/>
                    </a:lnL>
                    <a:lnR>
                      <a:noFill/>
                    </a:lnR>
                    <a:lnT>
                      <a:noFill/>
                    </a:lnT>
                    <a:lnB>
                      <a:noFill/>
                    </a:lnB>
                  </a:tcPr>
                </a:tc>
              </a:tr>
            </a:tbl>
          </a:graphicData>
        </a:graphic>
      </p:graphicFrame>
    </p:spTree>
    <p:extLst>
      <p:ext uri="{BB962C8B-B14F-4D97-AF65-F5344CB8AC3E}">
        <p14:creationId xmlns:p14="http://schemas.microsoft.com/office/powerpoint/2010/main" val="3185550906"/>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Key Process Parameters</a:t>
            </a:r>
            <a:endParaRPr lang="en-GB" sz="2400" b="1" dirty="0">
              <a:latin typeface="Arial" pitchFamily="34" charset="0"/>
              <a:cs typeface="Arial" pitchFamily="34" charset="0"/>
            </a:endParaRPr>
          </a:p>
        </p:txBody>
      </p:sp>
      <p:sp>
        <p:nvSpPr>
          <p:cNvPr id="20" name="Content Placeholder 2"/>
          <p:cNvSpPr txBox="1">
            <a:spLocks/>
          </p:cNvSpPr>
          <p:nvPr/>
        </p:nvSpPr>
        <p:spPr>
          <a:xfrm>
            <a:off x="395536" y="2071389"/>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400" dirty="0" smtClean="0"/>
              <a:t>Voltage and Current Levels</a:t>
            </a:r>
          </a:p>
          <a:p>
            <a:r>
              <a:rPr lang="en-GB" sz="2400" dirty="0" smtClean="0"/>
              <a:t>Electrode Surface Area</a:t>
            </a:r>
          </a:p>
          <a:p>
            <a:r>
              <a:rPr lang="en-GB" sz="2400" dirty="0" smtClean="0"/>
              <a:t>System Temperature</a:t>
            </a:r>
          </a:p>
          <a:p>
            <a:r>
              <a:rPr lang="en-GB" sz="2400" dirty="0" smtClean="0"/>
              <a:t>Diaphragm Material</a:t>
            </a:r>
          </a:p>
          <a:p>
            <a:r>
              <a:rPr lang="en-GB" sz="2400" dirty="0" smtClean="0"/>
              <a:t>Electrolyte Choice</a:t>
            </a:r>
          </a:p>
          <a:p>
            <a:r>
              <a:rPr lang="en-GB" sz="2400" dirty="0" smtClean="0"/>
              <a:t>Electrode Choice</a:t>
            </a:r>
          </a:p>
          <a:p>
            <a:endParaRPr lang="en-GB" dirty="0"/>
          </a:p>
        </p:txBody>
      </p:sp>
    </p:spTree>
    <p:extLst>
      <p:ext uri="{BB962C8B-B14F-4D97-AF65-F5344CB8AC3E}">
        <p14:creationId xmlns:p14="http://schemas.microsoft.com/office/powerpoint/2010/main" val="3054571783"/>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Voltage and Current Levels</a:t>
            </a:r>
            <a:endParaRPr lang="en-GB" sz="2400" b="1" dirty="0">
              <a:latin typeface="Arial" pitchFamily="34" charset="0"/>
              <a:cs typeface="Arial" pitchFamily="34" charset="0"/>
            </a:endParaRPr>
          </a:p>
        </p:txBody>
      </p:sp>
      <p:sp>
        <p:nvSpPr>
          <p:cNvPr id="21" name="Content Placeholder 2"/>
          <p:cNvSpPr txBox="1">
            <a:spLocks/>
          </p:cNvSpPr>
          <p:nvPr/>
        </p:nvSpPr>
        <p:spPr>
          <a:xfrm>
            <a:off x="421704" y="1927373"/>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en-GB" sz="2400" dirty="0" smtClean="0"/>
              <a:t>Using an electrochemical basis the rate of oxygen production is related to voltage and current levels by;</a:t>
            </a:r>
          </a:p>
          <a:p>
            <a:pPr>
              <a:buFont typeface="Arial" pitchFamily="34" charset="0"/>
              <a:buNone/>
            </a:pPr>
            <a:endParaRPr lang="en-GB" sz="2400" dirty="0" smtClean="0"/>
          </a:p>
          <a:p>
            <a:pPr>
              <a:buFont typeface="Arial" pitchFamily="34" charset="0"/>
              <a:buNone/>
            </a:pPr>
            <a:endParaRPr lang="en-GB" sz="2400" dirty="0" smtClean="0"/>
          </a:p>
          <a:p>
            <a:pPr>
              <a:buFont typeface="Arial" pitchFamily="34" charset="0"/>
              <a:buNone/>
            </a:pPr>
            <a:endParaRPr lang="en-GB" sz="2400" dirty="0" smtClean="0"/>
          </a:p>
          <a:p>
            <a:pPr>
              <a:buFont typeface="Arial" pitchFamily="34" charset="0"/>
              <a:buNone/>
            </a:pPr>
            <a:endParaRPr lang="en-GB" sz="2400" dirty="0" smtClean="0"/>
          </a:p>
          <a:p>
            <a:pPr>
              <a:buFont typeface="Arial" pitchFamily="34" charset="0"/>
              <a:buNone/>
            </a:pPr>
            <a:endParaRPr lang="en-GB" sz="2400" dirty="0" smtClean="0"/>
          </a:p>
          <a:p>
            <a:pPr>
              <a:buFont typeface="Arial" pitchFamily="34" charset="0"/>
              <a:buNone/>
            </a:pPr>
            <a:r>
              <a:rPr lang="en-GB" sz="2400" dirty="0" smtClean="0"/>
              <a:t>With F in </a:t>
            </a:r>
            <a:r>
              <a:rPr lang="en-GB" sz="2400" dirty="0" err="1" smtClean="0"/>
              <a:t>mol</a:t>
            </a:r>
            <a:r>
              <a:rPr lang="en-GB" sz="2400" dirty="0" smtClean="0"/>
              <a:t>/sec</a:t>
            </a:r>
            <a:endParaRPr lang="en-GB" sz="2400" dirty="0"/>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2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304256" y="3789040"/>
            <a:ext cx="3126336" cy="996305"/>
          </a:xfrm>
          <a:prstGeom prst="rect">
            <a:avLst/>
          </a:prstGeom>
          <a:noFill/>
        </p:spPr>
      </p:pic>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26"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376264" y="3068960"/>
            <a:ext cx="3087343" cy="504056"/>
          </a:xfrm>
          <a:prstGeom prst="rect">
            <a:avLst/>
          </a:prstGeom>
          <a:noFill/>
        </p:spPr>
      </p:pic>
    </p:spTree>
    <p:extLst>
      <p:ext uri="{BB962C8B-B14F-4D97-AF65-F5344CB8AC3E}">
        <p14:creationId xmlns:p14="http://schemas.microsoft.com/office/powerpoint/2010/main" val="2386080929"/>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Electrode Surface Area</a:t>
            </a:r>
            <a:endParaRPr lang="en-GB" sz="24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7" name="Content Placeholder 2"/>
          <p:cNvSpPr txBox="1">
            <a:spLocks/>
          </p:cNvSpPr>
          <p:nvPr/>
        </p:nvSpPr>
        <p:spPr>
          <a:xfrm>
            <a:off x="457200" y="1855365"/>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400" dirty="0" smtClean="0"/>
              <a:t>Faradays Efficiency is dependant upon the electrode surface area</a:t>
            </a:r>
          </a:p>
          <a:p>
            <a:r>
              <a:rPr lang="en-GB" sz="2400" dirty="0" smtClean="0"/>
              <a:t>The equation for faradays efficiency is;</a:t>
            </a:r>
          </a:p>
          <a:p>
            <a:endParaRPr lang="en-GB" sz="2400" dirty="0" smtClean="0"/>
          </a:p>
          <a:p>
            <a:endParaRPr lang="en-GB" sz="2400" dirty="0" smtClean="0"/>
          </a:p>
          <a:p>
            <a:endParaRPr lang="en-GB" sz="2400" dirty="0" smtClean="0"/>
          </a:p>
          <a:p>
            <a:endParaRPr lang="en-GB" sz="2400" dirty="0" smtClean="0"/>
          </a:p>
          <a:p>
            <a:pPr>
              <a:buFont typeface="Arial" pitchFamily="34" charset="0"/>
              <a:buNone/>
            </a:pPr>
            <a:r>
              <a:rPr lang="en-GB" sz="2400" dirty="0" smtClean="0"/>
              <a:t>This model uses non-temperature dependant coefficients</a:t>
            </a:r>
          </a:p>
          <a:p>
            <a:pPr>
              <a:buFont typeface="Arial" pitchFamily="34" charset="0"/>
              <a:buNone/>
            </a:pPr>
            <a:endParaRPr lang="en-GB" dirty="0" smtClean="0"/>
          </a:p>
          <a:p>
            <a:pPr>
              <a:buFont typeface="Arial" pitchFamily="34" charset="0"/>
              <a:buNone/>
            </a:pPr>
            <a:endParaRPr lang="en-GB" dirty="0"/>
          </a:p>
        </p:txBody>
      </p:sp>
      <p:pic>
        <p:nvPicPr>
          <p:cNvPr id="28"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987824" y="3356992"/>
            <a:ext cx="2664296" cy="1368813"/>
          </a:xfrm>
          <a:prstGeom prst="rect">
            <a:avLst/>
          </a:prstGeom>
          <a:noFill/>
        </p:spPr>
      </p:pic>
    </p:spTree>
    <p:extLst>
      <p:ext uri="{BB962C8B-B14F-4D97-AF65-F5344CB8AC3E}">
        <p14:creationId xmlns:p14="http://schemas.microsoft.com/office/powerpoint/2010/main" val="370696758"/>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6190775" cy="461665"/>
          </a:xfrm>
          <a:prstGeom prst="rect">
            <a:avLst/>
          </a:prstGeom>
          <a:noFill/>
        </p:spPr>
        <p:txBody>
          <a:bodyPr wrap="square" rtlCol="0">
            <a:spAutoFit/>
          </a:bodyPr>
          <a:lstStyle/>
          <a:p>
            <a:r>
              <a:rPr lang="en-GB" sz="2400" b="1" dirty="0" smtClean="0">
                <a:latin typeface="Arial" pitchFamily="34" charset="0"/>
                <a:cs typeface="Arial" pitchFamily="34" charset="0"/>
              </a:rPr>
              <a:t>System Temperature</a:t>
            </a:r>
            <a:endParaRPr lang="en-GB" sz="24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7" name="Content Placeholder 2"/>
          <p:cNvSpPr txBox="1">
            <a:spLocks/>
          </p:cNvSpPr>
          <p:nvPr/>
        </p:nvSpPr>
        <p:spPr>
          <a:xfrm>
            <a:off x="457200" y="1855365"/>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400" dirty="0"/>
              <a:t>Typically operated at 70-</a:t>
            </a:r>
            <a:r>
              <a:rPr lang="en-GB" sz="2400" dirty="0" smtClean="0"/>
              <a:t>90˚C</a:t>
            </a:r>
            <a:endParaRPr lang="en-GB" sz="2400" dirty="0"/>
          </a:p>
          <a:p>
            <a:r>
              <a:rPr lang="en-GB" sz="2400" dirty="0"/>
              <a:t>Higher temperatures beneficial as they reduce the </a:t>
            </a:r>
            <a:r>
              <a:rPr lang="en-GB" sz="2400" dirty="0" err="1"/>
              <a:t>ohmic</a:t>
            </a:r>
            <a:r>
              <a:rPr lang="en-GB" sz="2400" dirty="0"/>
              <a:t> resistance of the electrolyte solution and that of the electrodes</a:t>
            </a:r>
            <a:r>
              <a:rPr lang="en-GB" sz="2400" dirty="0" smtClean="0"/>
              <a:t>.</a:t>
            </a:r>
            <a:endParaRPr lang="en-GB" dirty="0" smtClean="0"/>
          </a:p>
          <a:p>
            <a:pPr>
              <a:buFont typeface="Arial" pitchFamily="34" charset="0"/>
              <a:buNone/>
            </a:pPr>
            <a:endParaRPr lang="en-GB" dirty="0"/>
          </a:p>
        </p:txBody>
      </p:sp>
      <p:sp>
        <p:nvSpPr>
          <p:cNvPr id="23" name="Rectangle 22"/>
          <p:cNvSpPr/>
          <p:nvPr/>
        </p:nvSpPr>
        <p:spPr>
          <a:xfrm>
            <a:off x="467544" y="6309320"/>
            <a:ext cx="4572000" cy="261610"/>
          </a:xfrm>
          <a:prstGeom prst="rect">
            <a:avLst/>
          </a:prstGeom>
        </p:spPr>
        <p:txBody>
          <a:bodyPr>
            <a:spAutoFit/>
          </a:bodyPr>
          <a:lstStyle/>
          <a:p>
            <a:r>
              <a:rPr lang="en-GB" sz="1100" b="1" dirty="0" smtClean="0"/>
              <a:t>Hydrogen and Fuel Cells: Fundamentals, Technologies and Applications</a:t>
            </a:r>
            <a:endParaRPr lang="en-GB" sz="1100" b="1" dirty="0"/>
          </a:p>
        </p:txBody>
      </p:sp>
    </p:spTree>
    <p:extLst>
      <p:ext uri="{BB962C8B-B14F-4D97-AF65-F5344CB8AC3E}">
        <p14:creationId xmlns:p14="http://schemas.microsoft.com/office/powerpoint/2010/main" val="3300179294"/>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7984660" cy="461665"/>
          </a:xfrm>
          <a:prstGeom prst="rect">
            <a:avLst/>
          </a:prstGeom>
          <a:noFill/>
        </p:spPr>
        <p:txBody>
          <a:bodyPr wrap="square" rtlCol="0">
            <a:spAutoFit/>
          </a:bodyPr>
          <a:lstStyle/>
          <a:p>
            <a:r>
              <a:rPr lang="en-GB" sz="2400" b="1" dirty="0" smtClean="0">
                <a:latin typeface="Arial" pitchFamily="34" charset="0"/>
                <a:cs typeface="Arial" pitchFamily="34" charset="0"/>
              </a:rPr>
              <a:t>Diaphragm Choice </a:t>
            </a:r>
            <a:r>
              <a:rPr lang="en-US" sz="2400" b="1" dirty="0" smtClean="0">
                <a:latin typeface="Arial" pitchFamily="34" charset="0"/>
                <a:cs typeface="Arial" pitchFamily="34" charset="0"/>
              </a:rPr>
              <a:t>–</a:t>
            </a:r>
            <a:r>
              <a:rPr lang="en-GB" sz="2400" b="1" dirty="0" smtClean="0">
                <a:latin typeface="Arial" pitchFamily="34" charset="0"/>
                <a:cs typeface="Arial" pitchFamily="34" charset="0"/>
              </a:rPr>
              <a:t> Inorganic and Organic Materials</a:t>
            </a:r>
            <a:endParaRPr lang="en-GB" sz="24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7" name="Content Placeholder 2"/>
          <p:cNvSpPr txBox="1">
            <a:spLocks/>
          </p:cNvSpPr>
          <p:nvPr/>
        </p:nvSpPr>
        <p:spPr>
          <a:xfrm>
            <a:off x="457200" y="1855365"/>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GB" sz="2400" dirty="0" smtClean="0"/>
          </a:p>
          <a:p>
            <a:pPr marL="0" indent="0">
              <a:buNone/>
            </a:pPr>
            <a:r>
              <a:rPr lang="en-GB" sz="2400" dirty="0" smtClean="0"/>
              <a:t>Important properties for choice:</a:t>
            </a:r>
          </a:p>
          <a:p>
            <a:r>
              <a:rPr lang="en-GB" sz="2400" dirty="0"/>
              <a:t>Reliability / overall </a:t>
            </a:r>
            <a:r>
              <a:rPr lang="en-GB" sz="2400" dirty="0" smtClean="0"/>
              <a:t>lifespan</a:t>
            </a:r>
            <a:endParaRPr lang="en-GB" sz="2400" dirty="0"/>
          </a:p>
          <a:p>
            <a:r>
              <a:rPr lang="en-GB" sz="2400" dirty="0" smtClean="0"/>
              <a:t>Efficiency</a:t>
            </a:r>
            <a:endParaRPr lang="en-GB" sz="2400" dirty="0"/>
          </a:p>
          <a:p>
            <a:r>
              <a:rPr lang="en-GB" sz="2400" dirty="0"/>
              <a:t>Low electrolyte </a:t>
            </a:r>
            <a:r>
              <a:rPr lang="en-GB" sz="2400" dirty="0" smtClean="0"/>
              <a:t>resistance</a:t>
            </a:r>
            <a:endParaRPr lang="en-GB" sz="2400" dirty="0"/>
          </a:p>
          <a:p>
            <a:r>
              <a:rPr lang="en-GB" sz="2400" dirty="0"/>
              <a:t>Health hazard</a:t>
            </a:r>
          </a:p>
          <a:p>
            <a:endParaRPr lang="en-GB" dirty="0" smtClean="0"/>
          </a:p>
          <a:p>
            <a:pPr>
              <a:buFont typeface="Arial" pitchFamily="34" charset="0"/>
              <a:buNone/>
            </a:pPr>
            <a:endParaRPr lang="en-GB" dirty="0"/>
          </a:p>
        </p:txBody>
      </p:sp>
    </p:spTree>
    <p:extLst>
      <p:ext uri="{BB962C8B-B14F-4D97-AF65-F5344CB8AC3E}">
        <p14:creationId xmlns:p14="http://schemas.microsoft.com/office/powerpoint/2010/main" val="26773041"/>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7984660" cy="461665"/>
          </a:xfrm>
          <a:prstGeom prst="rect">
            <a:avLst/>
          </a:prstGeom>
          <a:noFill/>
        </p:spPr>
        <p:txBody>
          <a:bodyPr wrap="square" rtlCol="0">
            <a:spAutoFit/>
          </a:bodyPr>
          <a:lstStyle/>
          <a:p>
            <a:r>
              <a:rPr lang="en-GB" sz="2400" b="1" dirty="0" smtClean="0">
                <a:latin typeface="Arial" pitchFamily="34" charset="0"/>
                <a:cs typeface="Arial" pitchFamily="34" charset="0"/>
              </a:rPr>
              <a:t>Inorganic - Asbestos</a:t>
            </a:r>
            <a:endParaRPr lang="en-GB" sz="24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7" name="Content Placeholder 2"/>
          <p:cNvSpPr txBox="1">
            <a:spLocks/>
          </p:cNvSpPr>
          <p:nvPr/>
        </p:nvSpPr>
        <p:spPr>
          <a:xfrm>
            <a:off x="457200" y="1855365"/>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GB" sz="2400" dirty="0" smtClean="0"/>
          </a:p>
          <a:p>
            <a:r>
              <a:rPr lang="en-GB" sz="2400" dirty="0"/>
              <a:t>Being phased out of use in industries (&lt;20% in EU)</a:t>
            </a:r>
          </a:p>
          <a:p>
            <a:endParaRPr lang="en-GB" sz="2400" dirty="0"/>
          </a:p>
          <a:p>
            <a:r>
              <a:rPr lang="en-GB" sz="2400" dirty="0"/>
              <a:t>Not suitable at higher temperatures</a:t>
            </a:r>
          </a:p>
          <a:p>
            <a:endParaRPr lang="en-GB" sz="2400" dirty="0"/>
          </a:p>
          <a:p>
            <a:r>
              <a:rPr lang="en-GB" sz="2400" dirty="0"/>
              <a:t>Corrodes/deteriorates when used alone.</a:t>
            </a:r>
          </a:p>
          <a:p>
            <a:endParaRPr lang="en-GB" sz="2400" dirty="0"/>
          </a:p>
          <a:p>
            <a:r>
              <a:rPr lang="en-GB" sz="2400" dirty="0"/>
              <a:t>Possible health problems – rule out</a:t>
            </a:r>
          </a:p>
          <a:p>
            <a:endParaRPr lang="en-GB" dirty="0" smtClean="0"/>
          </a:p>
          <a:p>
            <a:pPr>
              <a:buFont typeface="Arial" pitchFamily="34" charset="0"/>
              <a:buNone/>
            </a:pPr>
            <a:endParaRPr lang="en-GB" dirty="0"/>
          </a:p>
        </p:txBody>
      </p:sp>
    </p:spTree>
    <p:extLst>
      <p:ext uri="{BB962C8B-B14F-4D97-AF65-F5344CB8AC3E}">
        <p14:creationId xmlns:p14="http://schemas.microsoft.com/office/powerpoint/2010/main" val="2298452907"/>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7984660" cy="461665"/>
          </a:xfrm>
          <a:prstGeom prst="rect">
            <a:avLst/>
          </a:prstGeom>
          <a:noFill/>
        </p:spPr>
        <p:txBody>
          <a:bodyPr wrap="square" rtlCol="0">
            <a:spAutoFit/>
          </a:bodyPr>
          <a:lstStyle/>
          <a:p>
            <a:r>
              <a:rPr lang="en-GB" sz="2400" b="1" dirty="0" smtClean="0">
                <a:latin typeface="Arial" pitchFamily="34" charset="0"/>
                <a:cs typeface="Arial" pitchFamily="34" charset="0"/>
              </a:rPr>
              <a:t>Refractory-Type Materials</a:t>
            </a:r>
            <a:endParaRPr lang="en-GB" sz="24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7" name="Content Placeholder 2"/>
          <p:cNvSpPr txBox="1">
            <a:spLocks/>
          </p:cNvSpPr>
          <p:nvPr/>
        </p:nvSpPr>
        <p:spPr>
          <a:xfrm>
            <a:off x="457200" y="1855365"/>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GB" sz="2000" dirty="0" smtClean="0"/>
          </a:p>
          <a:p>
            <a:r>
              <a:rPr lang="en-GB" sz="2800" dirty="0"/>
              <a:t>Inorganic material combined with binder or alone.</a:t>
            </a:r>
          </a:p>
          <a:p>
            <a:r>
              <a:rPr lang="en-GB" sz="2800" dirty="0"/>
              <a:t>e.g. Ceria (</a:t>
            </a:r>
            <a:r>
              <a:rPr lang="en-GB" sz="2800" dirty="0" err="1"/>
              <a:t>CeO</a:t>
            </a:r>
            <a:r>
              <a:rPr lang="en-GB" sz="2800" dirty="0"/>
              <a:t>)  or zirconia E fibre.</a:t>
            </a:r>
          </a:p>
          <a:p>
            <a:pPr lvl="1"/>
            <a:r>
              <a:rPr lang="en-GB" sz="2400" dirty="0"/>
              <a:t>Both exhibit high stability.</a:t>
            </a:r>
          </a:p>
          <a:p>
            <a:r>
              <a:rPr lang="en-GB" sz="2800" dirty="0"/>
              <a:t>Made into membranes by NASA.</a:t>
            </a:r>
          </a:p>
          <a:p>
            <a:r>
              <a:rPr lang="en-GB" sz="2800" dirty="0"/>
              <a:t>Combined and alone yielded poor results.</a:t>
            </a:r>
          </a:p>
          <a:p>
            <a:pPr lvl="1"/>
            <a:r>
              <a:rPr lang="en-GB" sz="2400" dirty="0"/>
              <a:t>Fragile, brittle, poor strength…</a:t>
            </a:r>
          </a:p>
          <a:p>
            <a:endParaRPr lang="en-GB" dirty="0" smtClean="0"/>
          </a:p>
          <a:p>
            <a:pPr>
              <a:buFont typeface="Arial" pitchFamily="34" charset="0"/>
              <a:buNone/>
            </a:pPr>
            <a:endParaRPr lang="en-GB" dirty="0"/>
          </a:p>
        </p:txBody>
      </p:sp>
    </p:spTree>
    <p:extLst>
      <p:ext uri="{BB962C8B-B14F-4D97-AF65-F5344CB8AC3E}">
        <p14:creationId xmlns:p14="http://schemas.microsoft.com/office/powerpoint/2010/main" val="7459614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102632" y="909343"/>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Stage 2 – Design basis</a:t>
            </a:r>
            <a:endParaRPr lang="en-GB" sz="2400" b="1" dirty="0">
              <a:latin typeface="Arial" pitchFamily="34" charset="0"/>
              <a:cs typeface="Arial" pitchFamily="34" charset="0"/>
            </a:endParaRPr>
          </a:p>
        </p:txBody>
      </p:sp>
      <p:sp>
        <p:nvSpPr>
          <p:cNvPr id="8" name="TextBox 7"/>
          <p:cNvSpPr txBox="1"/>
          <p:nvPr/>
        </p:nvSpPr>
        <p:spPr>
          <a:xfrm>
            <a:off x="467544" y="1988840"/>
            <a:ext cx="8348056" cy="2585323"/>
          </a:xfrm>
          <a:prstGeom prst="rect">
            <a:avLst/>
          </a:prstGeom>
          <a:noFill/>
        </p:spPr>
        <p:txBody>
          <a:bodyPr wrap="square" rtlCol="0">
            <a:spAutoFit/>
          </a:bodyPr>
          <a:lstStyle/>
          <a:p>
            <a:r>
              <a:rPr lang="en-GB" dirty="0" smtClean="0">
                <a:latin typeface="Arial" pitchFamily="34" charset="0"/>
                <a:cs typeface="Arial" pitchFamily="34" charset="0"/>
              </a:rPr>
              <a:t>Stage2: Introducing recycling processes to the Mars space station in order to minimise the resupply requirements</a:t>
            </a:r>
          </a:p>
          <a:p>
            <a:endParaRPr lang="en-GB" dirty="0">
              <a:latin typeface="Arial" pitchFamily="34" charset="0"/>
              <a:cs typeface="Arial" pitchFamily="34" charset="0"/>
            </a:endParaRPr>
          </a:p>
          <a:p>
            <a:r>
              <a:rPr lang="en-GB" dirty="0" smtClean="0">
                <a:latin typeface="Arial" pitchFamily="34" charset="0"/>
                <a:cs typeface="Arial" pitchFamily="34" charset="0"/>
              </a:rPr>
              <a:t>Of the three focus resources identified in stage one, only two can effectively be recycled. These are:</a:t>
            </a:r>
          </a:p>
          <a:p>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Water</a:t>
            </a:r>
          </a:p>
          <a:p>
            <a:pPr marL="285750" indent="-285750">
              <a:buFont typeface="Arial" pitchFamily="34" charset="0"/>
              <a:buChar char="•"/>
            </a:pP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Air</a:t>
            </a:r>
            <a:endParaRPr lang="en-GB" dirty="0">
              <a:latin typeface="Arial" pitchFamily="34" charset="0"/>
              <a:cs typeface="Arial" pitchFamily="34" charset="0"/>
            </a:endParaRPr>
          </a:p>
        </p:txBody>
      </p:sp>
      <p:sp>
        <p:nvSpPr>
          <p:cNvPr id="11" name="Flowchart: Manual Operation 10"/>
          <p:cNvSpPr/>
          <p:nvPr/>
        </p:nvSpPr>
        <p:spPr>
          <a:xfrm rot="10800000">
            <a:off x="2970634" y="116629"/>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3296854" y="116632"/>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2. Stages </a:t>
            </a:r>
          </a:p>
          <a:p>
            <a:r>
              <a:rPr lang="en-GB" sz="1200" b="1" dirty="0" smtClean="0">
                <a:latin typeface="Arial" pitchFamily="34" charset="0"/>
                <a:cs typeface="Arial" pitchFamily="34" charset="0"/>
              </a:rPr>
              <a:t>1&amp;2</a:t>
            </a:r>
            <a:r>
              <a:rPr lang="en-GB" sz="1200" b="1" dirty="0">
                <a:latin typeface="Arial" pitchFamily="34" charset="0"/>
                <a:cs typeface="Arial" pitchFamily="34" charset="0"/>
              </a:rPr>
              <a:t> </a:t>
            </a:r>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398003592"/>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7984660" cy="461665"/>
          </a:xfrm>
          <a:prstGeom prst="rect">
            <a:avLst/>
          </a:prstGeom>
          <a:noFill/>
        </p:spPr>
        <p:txBody>
          <a:bodyPr wrap="square" rtlCol="0">
            <a:spAutoFit/>
          </a:bodyPr>
          <a:lstStyle/>
          <a:p>
            <a:r>
              <a:rPr lang="en-GB" sz="2400" b="1" dirty="0" err="1" smtClean="0">
                <a:latin typeface="Arial" pitchFamily="34" charset="0"/>
                <a:cs typeface="Arial" pitchFamily="34" charset="0"/>
              </a:rPr>
              <a:t>Polyantimonic</a:t>
            </a:r>
            <a:r>
              <a:rPr lang="en-GB" sz="2400" b="1" dirty="0" smtClean="0">
                <a:latin typeface="Arial" pitchFamily="34" charset="0"/>
                <a:cs typeface="Arial" pitchFamily="34" charset="0"/>
              </a:rPr>
              <a:t> Acid (PAM)</a:t>
            </a:r>
            <a:endParaRPr lang="en-GB" sz="24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7" name="Content Placeholder 2"/>
          <p:cNvSpPr txBox="1">
            <a:spLocks/>
          </p:cNvSpPr>
          <p:nvPr/>
        </p:nvSpPr>
        <p:spPr>
          <a:xfrm>
            <a:off x="457200" y="1855365"/>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GB" sz="2000" dirty="0" smtClean="0"/>
          </a:p>
          <a:p>
            <a:r>
              <a:rPr lang="en-GB" sz="2800" dirty="0"/>
              <a:t>Extremely stable at high temp (up to 150</a:t>
            </a:r>
            <a:r>
              <a:rPr lang="en-GB" sz="2800" baseline="30000" dirty="0"/>
              <a:t>o</a:t>
            </a:r>
            <a:r>
              <a:rPr lang="en-GB" sz="2800" dirty="0"/>
              <a:t>C)</a:t>
            </a:r>
          </a:p>
          <a:p>
            <a:r>
              <a:rPr lang="en-GB" sz="2800" dirty="0"/>
              <a:t>Stable in highly concentrated KOH</a:t>
            </a:r>
          </a:p>
          <a:p>
            <a:r>
              <a:rPr lang="en-GB" sz="2800" dirty="0"/>
              <a:t>Best option: </a:t>
            </a:r>
            <a:r>
              <a:rPr lang="en-GB" sz="2800" dirty="0" err="1"/>
              <a:t>Polyarylethersulfone</a:t>
            </a:r>
            <a:r>
              <a:rPr lang="en-GB" sz="2800" dirty="0"/>
              <a:t>-PAM </a:t>
            </a:r>
          </a:p>
          <a:p>
            <a:pPr lvl="1"/>
            <a:r>
              <a:rPr lang="en-GB" sz="2400" dirty="0"/>
              <a:t>Membrane resistance 0.2</a:t>
            </a:r>
            <a:r>
              <a:rPr lang="en-GB" sz="2400" dirty="0">
                <a:sym typeface="Symbol"/>
              </a:rPr>
              <a:t>cm</a:t>
            </a:r>
            <a:r>
              <a:rPr lang="en-GB" sz="2400" baseline="30000" dirty="0">
                <a:sym typeface="Symbol"/>
              </a:rPr>
              <a:t>2</a:t>
            </a:r>
            <a:r>
              <a:rPr lang="en-GB" sz="2400" dirty="0">
                <a:sym typeface="Symbol"/>
              </a:rPr>
              <a:t> at 90</a:t>
            </a:r>
            <a:r>
              <a:rPr lang="en-GB" sz="2400" baseline="30000" dirty="0">
                <a:sym typeface="Symbol"/>
              </a:rPr>
              <a:t>o</a:t>
            </a:r>
            <a:r>
              <a:rPr lang="en-GB" sz="2400" dirty="0">
                <a:sym typeface="Symbol"/>
              </a:rPr>
              <a:t>C</a:t>
            </a:r>
          </a:p>
          <a:p>
            <a:pPr lvl="1"/>
            <a:r>
              <a:rPr lang="en-GB" sz="2400" dirty="0">
                <a:sym typeface="Symbol"/>
              </a:rPr>
              <a:t>Reasonably easy to reproduce</a:t>
            </a:r>
            <a:endParaRPr lang="en-GB" sz="2400" dirty="0"/>
          </a:p>
          <a:p>
            <a:r>
              <a:rPr lang="en-GB" sz="2800" dirty="0"/>
              <a:t>Needs further testing</a:t>
            </a:r>
          </a:p>
          <a:p>
            <a:endParaRPr lang="en-GB" dirty="0" smtClean="0"/>
          </a:p>
          <a:p>
            <a:pPr>
              <a:buFont typeface="Arial" pitchFamily="34" charset="0"/>
              <a:buNone/>
            </a:pPr>
            <a:endParaRPr lang="en-GB" dirty="0"/>
          </a:p>
        </p:txBody>
      </p:sp>
    </p:spTree>
    <p:extLst>
      <p:ext uri="{BB962C8B-B14F-4D97-AF65-F5344CB8AC3E}">
        <p14:creationId xmlns:p14="http://schemas.microsoft.com/office/powerpoint/2010/main" val="3895828727"/>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7984660" cy="461665"/>
          </a:xfrm>
          <a:prstGeom prst="rect">
            <a:avLst/>
          </a:prstGeom>
          <a:noFill/>
        </p:spPr>
        <p:txBody>
          <a:bodyPr wrap="square" rtlCol="0">
            <a:spAutoFit/>
          </a:bodyPr>
          <a:lstStyle/>
          <a:p>
            <a:r>
              <a:rPr lang="en-GB" sz="2400" b="1" dirty="0" smtClean="0">
                <a:latin typeface="Arial" pitchFamily="34" charset="0"/>
                <a:cs typeface="Arial" pitchFamily="34" charset="0"/>
              </a:rPr>
              <a:t>Sintered Nickel</a:t>
            </a:r>
            <a:endParaRPr lang="en-GB" sz="24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7" name="Content Placeholder 2"/>
          <p:cNvSpPr txBox="1">
            <a:spLocks/>
          </p:cNvSpPr>
          <p:nvPr/>
        </p:nvSpPr>
        <p:spPr>
          <a:xfrm>
            <a:off x="457200" y="1855365"/>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GB" sz="2000" dirty="0" smtClean="0"/>
          </a:p>
          <a:p>
            <a:r>
              <a:rPr lang="en-GB" sz="2400" dirty="0"/>
              <a:t>Highly resistant to corrosion</a:t>
            </a:r>
          </a:p>
          <a:p>
            <a:r>
              <a:rPr lang="en-GB" sz="2400" dirty="0"/>
              <a:t>Tested at 30% KOH, 50 bar and temp &gt;150</a:t>
            </a:r>
          </a:p>
          <a:p>
            <a:r>
              <a:rPr lang="en-GB" sz="2400" dirty="0"/>
              <a:t>Gives good ionic conductivity </a:t>
            </a:r>
          </a:p>
          <a:p>
            <a:r>
              <a:rPr lang="en-GB" sz="2400" dirty="0"/>
              <a:t>High electronic conductivity – problem</a:t>
            </a:r>
          </a:p>
          <a:p>
            <a:r>
              <a:rPr lang="en-GB" sz="2400" dirty="0"/>
              <a:t>High cost - $1000 per m</a:t>
            </a:r>
            <a:r>
              <a:rPr lang="en-GB" sz="2400" baseline="30000" dirty="0"/>
              <a:t>2</a:t>
            </a:r>
            <a:r>
              <a:rPr lang="en-GB" sz="2400" dirty="0"/>
              <a:t>. Not a problem.</a:t>
            </a:r>
          </a:p>
          <a:p>
            <a:r>
              <a:rPr lang="en-GB" sz="2400" dirty="0"/>
              <a:t>Possibly coat with oxide. </a:t>
            </a:r>
          </a:p>
          <a:p>
            <a:endParaRPr lang="en-GB" dirty="0" smtClean="0"/>
          </a:p>
          <a:p>
            <a:pPr>
              <a:buFont typeface="Arial" pitchFamily="34" charset="0"/>
              <a:buNone/>
            </a:pPr>
            <a:endParaRPr lang="en-GB" dirty="0"/>
          </a:p>
        </p:txBody>
      </p:sp>
    </p:spTree>
    <p:extLst>
      <p:ext uri="{BB962C8B-B14F-4D97-AF65-F5344CB8AC3E}">
        <p14:creationId xmlns:p14="http://schemas.microsoft.com/office/powerpoint/2010/main" val="1367211992"/>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7984660" cy="461665"/>
          </a:xfrm>
          <a:prstGeom prst="rect">
            <a:avLst/>
          </a:prstGeom>
          <a:noFill/>
        </p:spPr>
        <p:txBody>
          <a:bodyPr wrap="square" rtlCol="0">
            <a:spAutoFit/>
          </a:bodyPr>
          <a:lstStyle/>
          <a:p>
            <a:r>
              <a:rPr lang="en-GB" sz="2400" b="1" dirty="0" smtClean="0">
                <a:latin typeface="Arial" pitchFamily="34" charset="0"/>
                <a:cs typeface="Arial" pitchFamily="34" charset="0"/>
              </a:rPr>
              <a:t>Comparison of Inorganic Materials</a:t>
            </a:r>
            <a:endParaRPr lang="en-GB" sz="24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23" name="Content Placeholder 3"/>
          <p:cNvGraphicFramePr>
            <a:graphicFrameLocks/>
          </p:cNvGraphicFramePr>
          <p:nvPr>
            <p:extLst>
              <p:ext uri="{D42A27DB-BD31-4B8C-83A1-F6EECF244321}">
                <p14:modId xmlns:p14="http://schemas.microsoft.com/office/powerpoint/2010/main" val="3329160563"/>
              </p:ext>
            </p:extLst>
          </p:nvPr>
        </p:nvGraphicFramePr>
        <p:xfrm>
          <a:off x="457200" y="1944483"/>
          <a:ext cx="8003233" cy="4292829"/>
        </p:xfrm>
        <a:graphic>
          <a:graphicData uri="http://schemas.openxmlformats.org/drawingml/2006/table">
            <a:tbl>
              <a:tblPr firstRow="1" bandRow="1">
                <a:tableStyleId>{5C22544A-7EE6-4342-B048-85BDC9FD1C3A}</a:tableStyleId>
              </a:tblPr>
              <a:tblGrid>
                <a:gridCol w="1619277"/>
                <a:gridCol w="1619277"/>
                <a:gridCol w="1619277"/>
                <a:gridCol w="1619277"/>
                <a:gridCol w="1526125"/>
              </a:tblGrid>
              <a:tr h="931274">
                <a:tc>
                  <a:txBody>
                    <a:bodyPr/>
                    <a:lstStyle/>
                    <a:p>
                      <a:pPr algn="ctr"/>
                      <a:r>
                        <a:rPr lang="en-GB" dirty="0" smtClean="0"/>
                        <a:t>Material</a:t>
                      </a:r>
                      <a:endParaRPr lang="en-GB" dirty="0"/>
                    </a:p>
                  </a:txBody>
                  <a:tcPr/>
                </a:tc>
                <a:tc>
                  <a:txBody>
                    <a:bodyPr/>
                    <a:lstStyle/>
                    <a:p>
                      <a:pPr algn="ctr"/>
                      <a:r>
                        <a:rPr lang="en-GB" dirty="0" smtClean="0"/>
                        <a:t>Reliability/ Lifespan</a:t>
                      </a:r>
                      <a:endParaRPr lang="en-GB" dirty="0"/>
                    </a:p>
                  </a:txBody>
                  <a:tcPr/>
                </a:tc>
                <a:tc>
                  <a:txBody>
                    <a:bodyPr/>
                    <a:lstStyle/>
                    <a:p>
                      <a:pPr algn="ctr"/>
                      <a:r>
                        <a:rPr lang="en-GB" dirty="0" smtClean="0"/>
                        <a:t>Health</a:t>
                      </a:r>
                      <a:br>
                        <a:rPr lang="en-GB" dirty="0" smtClean="0"/>
                      </a:br>
                      <a:r>
                        <a:rPr lang="en-GB" dirty="0" smtClean="0"/>
                        <a:t>Hazard</a:t>
                      </a:r>
                      <a:endParaRPr lang="en-GB" dirty="0"/>
                    </a:p>
                  </a:txBody>
                  <a:tcPr/>
                </a:tc>
                <a:tc>
                  <a:txBody>
                    <a:bodyPr/>
                    <a:lstStyle/>
                    <a:p>
                      <a:pPr algn="ctr"/>
                      <a:r>
                        <a:rPr lang="en-GB" dirty="0" smtClean="0"/>
                        <a:t>Efficiency</a:t>
                      </a:r>
                      <a:endParaRPr lang="en-GB" dirty="0"/>
                    </a:p>
                  </a:txBody>
                  <a:tcPr/>
                </a:tc>
                <a:tc>
                  <a:txBody>
                    <a:bodyPr/>
                    <a:lstStyle/>
                    <a:p>
                      <a:pPr algn="ctr"/>
                      <a:r>
                        <a:rPr lang="en-GB" dirty="0" smtClean="0"/>
                        <a:t>Low Electrolytic Resistance</a:t>
                      </a:r>
                      <a:endParaRPr lang="en-GB" dirty="0"/>
                    </a:p>
                  </a:txBody>
                  <a:tcPr/>
                </a:tc>
              </a:tr>
              <a:tr h="869189">
                <a:tc>
                  <a:txBody>
                    <a:bodyPr/>
                    <a:lstStyle/>
                    <a:p>
                      <a:pPr algn="ctr"/>
                      <a:r>
                        <a:rPr lang="en-GB" dirty="0" smtClean="0"/>
                        <a:t>Asbestos</a:t>
                      </a:r>
                      <a:endParaRPr lang="en-GB" dirty="0"/>
                    </a:p>
                  </a:txBody>
                  <a:tcPr anchor="ctr"/>
                </a:tc>
                <a:tc>
                  <a:txBody>
                    <a:bodyPr/>
                    <a:lstStyle/>
                    <a:p>
                      <a:endParaRPr lang="en-GB" dirty="0"/>
                    </a:p>
                  </a:txBody>
                  <a:tcPr anchor="ctr"/>
                </a:tc>
                <a:tc>
                  <a:txBody>
                    <a:bodyPr/>
                    <a:lstStyle/>
                    <a:p>
                      <a:endParaRPr lang="en-GB" dirty="0"/>
                    </a:p>
                  </a:txBody>
                  <a:tcPr anchor="ctr"/>
                </a:tc>
                <a:tc>
                  <a:txBody>
                    <a:bodyPr/>
                    <a:lstStyle/>
                    <a:p>
                      <a:pPr marL="0" marR="0" indent="0" algn="dist" defTabSz="914400" rtl="0" eaLnBrk="1" fontAlgn="auto" latinLnBrk="0" hangingPunct="1">
                        <a:lnSpc>
                          <a:spcPct val="100000"/>
                        </a:lnSpc>
                        <a:spcBef>
                          <a:spcPts val="0"/>
                        </a:spcBef>
                        <a:spcAft>
                          <a:spcPts val="0"/>
                        </a:spcAft>
                        <a:buClrTx/>
                        <a:buSzTx/>
                        <a:buFontTx/>
                        <a:buNone/>
                        <a:tabLst/>
                        <a:defRPr/>
                      </a:pPr>
                      <a:r>
                        <a:rPr lang="en-GB" sz="3200" dirty="0" smtClean="0"/>
                        <a:t>-</a:t>
                      </a:r>
                    </a:p>
                    <a:p>
                      <a:pPr algn="dist"/>
                      <a:endParaRPr lang="en-GB" dirty="0"/>
                    </a:p>
                  </a:txBody>
                  <a:tcPr anchor="ctr"/>
                </a:tc>
                <a:tc>
                  <a:txBody>
                    <a:bodyPr/>
                    <a:lstStyle/>
                    <a:p>
                      <a:pPr marL="0" marR="0" indent="0" algn="dist" defTabSz="914400" rtl="0" eaLnBrk="1" fontAlgn="auto" latinLnBrk="0" hangingPunct="1">
                        <a:lnSpc>
                          <a:spcPct val="100000"/>
                        </a:lnSpc>
                        <a:spcBef>
                          <a:spcPts val="0"/>
                        </a:spcBef>
                        <a:spcAft>
                          <a:spcPts val="0"/>
                        </a:spcAft>
                        <a:buClrTx/>
                        <a:buSzTx/>
                        <a:buFontTx/>
                        <a:buNone/>
                        <a:tabLst/>
                        <a:defRPr/>
                      </a:pPr>
                      <a:r>
                        <a:rPr lang="en-GB" sz="3200" dirty="0" smtClean="0"/>
                        <a:t>-</a:t>
                      </a:r>
                    </a:p>
                    <a:p>
                      <a:pPr algn="dist"/>
                      <a:endParaRPr lang="en-GB" dirty="0"/>
                    </a:p>
                  </a:txBody>
                  <a:tcPr anchor="ctr"/>
                </a:tc>
              </a:tr>
              <a:tr h="724526">
                <a:tc>
                  <a:txBody>
                    <a:bodyPr/>
                    <a:lstStyle/>
                    <a:p>
                      <a:pPr algn="ctr"/>
                      <a:r>
                        <a:rPr lang="en-GB" dirty="0" smtClean="0"/>
                        <a:t>Refractory Type</a:t>
                      </a:r>
                      <a:r>
                        <a:rPr lang="en-GB" baseline="0" dirty="0" smtClean="0"/>
                        <a:t> </a:t>
                      </a:r>
                      <a:endParaRPr lang="en-GB" dirty="0"/>
                    </a:p>
                  </a:txBody>
                  <a:tcPr anchor="ctr"/>
                </a:tc>
                <a:tc>
                  <a:txBody>
                    <a:bodyPr/>
                    <a:lstStyle/>
                    <a:p>
                      <a:endParaRPr lang="en-GB" dirty="0"/>
                    </a:p>
                  </a:txBody>
                  <a:tcPr anchor="ctr"/>
                </a:tc>
                <a:tc>
                  <a:txBody>
                    <a:bodyPr/>
                    <a:lstStyle/>
                    <a:p>
                      <a:pPr algn="dist">
                        <a:lnSpc>
                          <a:spcPct val="100000"/>
                        </a:lnSpc>
                      </a:pPr>
                      <a:r>
                        <a:rPr lang="en-GB" sz="3200" dirty="0" smtClean="0"/>
                        <a:t>-</a:t>
                      </a:r>
                      <a:endParaRPr lang="en-GB" sz="3200" dirty="0"/>
                    </a:p>
                  </a:txBody>
                  <a:tcPr anchor="ctr"/>
                </a:tc>
                <a:tc>
                  <a:txBody>
                    <a:bodyPr/>
                    <a:lstStyle/>
                    <a:p>
                      <a:pPr algn="dist">
                        <a:lnSpc>
                          <a:spcPct val="100000"/>
                        </a:lnSpc>
                      </a:pPr>
                      <a:r>
                        <a:rPr lang="en-GB" sz="3200" dirty="0" smtClean="0"/>
                        <a:t>-</a:t>
                      </a:r>
                      <a:endParaRPr lang="en-GB" sz="3200" dirty="0"/>
                    </a:p>
                  </a:txBody>
                  <a:tcPr anchor="ctr"/>
                </a:tc>
                <a:tc>
                  <a:txBody>
                    <a:bodyPr/>
                    <a:lstStyle/>
                    <a:p>
                      <a:pPr algn="dist">
                        <a:lnSpc>
                          <a:spcPct val="100000"/>
                        </a:lnSpc>
                      </a:pPr>
                      <a:r>
                        <a:rPr lang="en-GB" sz="3200" dirty="0" smtClean="0"/>
                        <a:t>-</a:t>
                      </a:r>
                      <a:endParaRPr lang="en-GB" sz="3200" dirty="0"/>
                    </a:p>
                  </a:txBody>
                  <a:tcPr anchor="ctr"/>
                </a:tc>
              </a:tr>
              <a:tr h="643362">
                <a:tc>
                  <a:txBody>
                    <a:bodyPr/>
                    <a:lstStyle/>
                    <a:p>
                      <a:pPr algn="ctr"/>
                      <a:r>
                        <a:rPr lang="en-GB" dirty="0" err="1" smtClean="0"/>
                        <a:t>Polyantimonic</a:t>
                      </a:r>
                      <a:endParaRPr lang="en-GB" dirty="0" smtClean="0"/>
                    </a:p>
                    <a:p>
                      <a:pPr algn="ctr"/>
                      <a:r>
                        <a:rPr lang="en-GB" dirty="0" smtClean="0"/>
                        <a:t>Acid</a:t>
                      </a:r>
                      <a:br>
                        <a:rPr lang="en-GB" dirty="0" smtClean="0"/>
                      </a:br>
                      <a:r>
                        <a:rPr lang="en-GB" dirty="0" smtClean="0"/>
                        <a:t>(PAM)</a:t>
                      </a:r>
                      <a:endParaRPr lang="en-GB" dirty="0"/>
                    </a:p>
                  </a:txBody>
                  <a:tcPr anchor="ctr"/>
                </a:tc>
                <a:tc>
                  <a:txBody>
                    <a:bodyPr/>
                    <a:lstStyle/>
                    <a:p>
                      <a:endParaRPr lang="en-GB" dirty="0"/>
                    </a:p>
                  </a:txBody>
                  <a:tcPr anchor="ctr"/>
                </a:tc>
                <a:tc>
                  <a:txBody>
                    <a:bodyPr/>
                    <a:lstStyle/>
                    <a:p>
                      <a:endParaRPr lang="en-GB" dirty="0"/>
                    </a:p>
                  </a:txBody>
                  <a:tcPr anchor="ctr"/>
                </a:tc>
                <a:tc>
                  <a:txBody>
                    <a:bodyPr/>
                    <a:lstStyle/>
                    <a:p>
                      <a:pPr marL="0" marR="0" indent="0" algn="dist" defTabSz="914400" rtl="0" eaLnBrk="1" fontAlgn="auto" latinLnBrk="0" hangingPunct="1">
                        <a:lnSpc>
                          <a:spcPct val="100000"/>
                        </a:lnSpc>
                        <a:spcBef>
                          <a:spcPts val="0"/>
                        </a:spcBef>
                        <a:spcAft>
                          <a:spcPts val="0"/>
                        </a:spcAft>
                        <a:buClrTx/>
                        <a:buSzTx/>
                        <a:buFontTx/>
                        <a:buNone/>
                        <a:tabLst/>
                        <a:defRPr/>
                      </a:pPr>
                      <a:r>
                        <a:rPr lang="en-GB" sz="3600" dirty="0" smtClean="0"/>
                        <a:t>-</a:t>
                      </a:r>
                    </a:p>
                    <a:p>
                      <a:endParaRPr lang="en-GB" dirty="0"/>
                    </a:p>
                  </a:txBody>
                  <a:tcPr anchor="ctr"/>
                </a:tc>
                <a:tc>
                  <a:txBody>
                    <a:bodyPr/>
                    <a:lstStyle/>
                    <a:p>
                      <a:endParaRPr lang="en-GB" dirty="0"/>
                    </a:p>
                  </a:txBody>
                  <a:tcPr anchor="ctr"/>
                </a:tc>
              </a:tr>
              <a:tr h="724526">
                <a:tc>
                  <a:txBody>
                    <a:bodyPr/>
                    <a:lstStyle/>
                    <a:p>
                      <a:pPr algn="ctr"/>
                      <a:r>
                        <a:rPr lang="en-GB" dirty="0" smtClean="0"/>
                        <a:t>Sintered Nickel</a:t>
                      </a:r>
                      <a:endParaRPr lang="en-GB" dirty="0"/>
                    </a:p>
                  </a:txBody>
                  <a:tcPr anchor="ctr">
                    <a:solidFill>
                      <a:srgbClr val="FFFF00"/>
                    </a:solidFill>
                  </a:tcPr>
                </a:tc>
                <a:tc>
                  <a:txBody>
                    <a:bodyPr/>
                    <a:lstStyle/>
                    <a:p>
                      <a:endParaRPr lang="en-GB" dirty="0"/>
                    </a:p>
                  </a:txBody>
                  <a:tcPr anchor="ctr">
                    <a:solidFill>
                      <a:srgbClr val="FFFF00"/>
                    </a:solidFill>
                  </a:tcPr>
                </a:tc>
                <a:tc>
                  <a:txBody>
                    <a:bodyPr/>
                    <a:lstStyle/>
                    <a:p>
                      <a:endParaRPr lang="en-GB" dirty="0"/>
                    </a:p>
                  </a:txBody>
                  <a:tcPr anchor="ctr">
                    <a:solidFill>
                      <a:srgbClr val="FFFF00"/>
                    </a:solidFill>
                  </a:tcPr>
                </a:tc>
                <a:tc>
                  <a:txBody>
                    <a:bodyPr/>
                    <a:lstStyle/>
                    <a:p>
                      <a:pPr marL="0" marR="0" indent="0" algn="dist" defTabSz="914400" rtl="0" eaLnBrk="1" fontAlgn="auto" latinLnBrk="0" hangingPunct="1">
                        <a:lnSpc>
                          <a:spcPct val="100000"/>
                        </a:lnSpc>
                        <a:spcBef>
                          <a:spcPts val="0"/>
                        </a:spcBef>
                        <a:spcAft>
                          <a:spcPts val="0"/>
                        </a:spcAft>
                        <a:buClrTx/>
                        <a:buSzTx/>
                        <a:buFontTx/>
                        <a:buNone/>
                        <a:tabLst/>
                        <a:defRPr/>
                      </a:pPr>
                      <a:r>
                        <a:rPr lang="en-GB" sz="3200" dirty="0" smtClean="0"/>
                        <a:t>-</a:t>
                      </a:r>
                    </a:p>
                    <a:p>
                      <a:endParaRPr lang="en-GB" dirty="0"/>
                    </a:p>
                  </a:txBody>
                  <a:tcPr anchor="ctr">
                    <a:solidFill>
                      <a:srgbClr val="FFFF00"/>
                    </a:solidFill>
                  </a:tcPr>
                </a:tc>
                <a:tc>
                  <a:txBody>
                    <a:bodyPr/>
                    <a:lstStyle/>
                    <a:p>
                      <a:endParaRPr lang="en-GB" dirty="0"/>
                    </a:p>
                  </a:txBody>
                  <a:tcPr anchor="ctr">
                    <a:solidFill>
                      <a:srgbClr val="FFFF00"/>
                    </a:solidFill>
                  </a:tcPr>
                </a:tc>
              </a:tr>
            </a:tbl>
          </a:graphicData>
        </a:graphic>
      </p:graphicFrame>
      <p:pic>
        <p:nvPicPr>
          <p:cNvPr id="26"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2915816" y="5622953"/>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2614266" y="4759744"/>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2614267" y="3104778"/>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3" descr="C:\Users\stalinbbz\AppData\Local\Microsoft\Windows\Temporary Internet Files\Content.IE5\QBD7KAYL\MC900432537[1].png"/>
          <p:cNvPicPr>
            <a:picLocks noChangeAspect="1" noChangeArrowheads="1"/>
          </p:cNvPicPr>
          <p:nvPr/>
        </p:nvPicPr>
        <p:blipFill>
          <a:blip r:embed="rId5" cstate="print">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flipH="1">
            <a:off x="4355976" y="3104778"/>
            <a:ext cx="399699" cy="399699"/>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4203741" y="4759745"/>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7742832" y="4759746"/>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7452319" y="5641061"/>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 descr="C:\Users\stalinbbz\AppData\Local\Microsoft\Windows\Temporary Internet Files\Content.IE5\QBD7KAYL\MC900432537[1].png"/>
          <p:cNvPicPr>
            <a:picLocks noChangeAspect="1" noChangeArrowheads="1"/>
          </p:cNvPicPr>
          <p:nvPr/>
        </p:nvPicPr>
        <p:blipFill>
          <a:blip r:embed="rId5" cstate="print">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flipH="1">
            <a:off x="2614267" y="3911010"/>
            <a:ext cx="399699" cy="399699"/>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7092280" y="4759747"/>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4174650" y="5622954"/>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2235147" y="5622954"/>
            <a:ext cx="581025" cy="352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2952259"/>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7" name="Content Placeholder 2"/>
          <p:cNvSpPr txBox="1">
            <a:spLocks/>
          </p:cNvSpPr>
          <p:nvPr/>
        </p:nvSpPr>
        <p:spPr>
          <a:xfrm>
            <a:off x="457200" y="1855365"/>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GB" sz="2000" dirty="0" smtClean="0"/>
          </a:p>
          <a:p>
            <a:endParaRPr lang="en-GB" dirty="0" smtClean="0"/>
          </a:p>
          <a:p>
            <a:pPr>
              <a:buFont typeface="Arial" pitchFamily="34" charset="0"/>
              <a:buNone/>
            </a:pPr>
            <a:endParaRPr lang="en-GB" dirty="0"/>
          </a:p>
        </p:txBody>
      </p:sp>
      <p:sp>
        <p:nvSpPr>
          <p:cNvPr id="21" name="Title 1"/>
          <p:cNvSpPr txBox="1">
            <a:spLocks/>
          </p:cNvSpPr>
          <p:nvPr/>
        </p:nvSpPr>
        <p:spPr>
          <a:xfrm>
            <a:off x="468313" y="932259"/>
            <a:ext cx="3671887"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smtClean="0"/>
              <a:t>Polybenzimidazole fibres</a:t>
            </a:r>
            <a:endParaRPr lang="en-GB" sz="3200" dirty="0" smtClean="0"/>
          </a:p>
        </p:txBody>
      </p:sp>
      <p:sp>
        <p:nvSpPr>
          <p:cNvPr id="23" name="Content Placeholder 2"/>
          <p:cNvSpPr txBox="1">
            <a:spLocks/>
          </p:cNvSpPr>
          <p:nvPr/>
        </p:nvSpPr>
        <p:spPr>
          <a:xfrm>
            <a:off x="457200" y="2343546"/>
            <a:ext cx="4043363"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smtClean="0"/>
              <a:t>They are not readily attacked by oxidizing agents and have high melting points and excellent stabilities at high temperatures</a:t>
            </a:r>
          </a:p>
          <a:p>
            <a:endParaRPr lang="en-US" sz="2000" smtClean="0"/>
          </a:p>
          <a:p>
            <a:r>
              <a:rPr lang="en-US" sz="2000" smtClean="0"/>
              <a:t>It lose 80% of its tensile-strength after one month's exposure to </a:t>
            </a:r>
            <a:r>
              <a:rPr lang="da-DK" sz="2000" smtClean="0"/>
              <a:t>30 % KOH at 80 °C</a:t>
            </a:r>
            <a:endParaRPr lang="en-GB" sz="2000" dirty="0" smtClean="0"/>
          </a:p>
        </p:txBody>
      </p:sp>
      <p:sp>
        <p:nvSpPr>
          <p:cNvPr id="26" name="Title 1"/>
          <p:cNvSpPr txBox="1">
            <a:spLocks/>
          </p:cNvSpPr>
          <p:nvPr/>
        </p:nvSpPr>
        <p:spPr bwMode="auto">
          <a:xfrm>
            <a:off x="4903787" y="932259"/>
            <a:ext cx="3671887"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en-GB" sz="3200" dirty="0" smtClean="0"/>
              <a:t>Teflon</a:t>
            </a:r>
            <a:endParaRPr lang="en-GB" sz="3200" dirty="0"/>
          </a:p>
        </p:txBody>
      </p:sp>
      <p:sp>
        <p:nvSpPr>
          <p:cNvPr id="28" name="Content Placeholder 2"/>
          <p:cNvSpPr txBox="1">
            <a:spLocks/>
          </p:cNvSpPr>
          <p:nvPr/>
        </p:nvSpPr>
        <p:spPr bwMode="auto">
          <a:xfrm>
            <a:off x="4903788" y="2359421"/>
            <a:ext cx="404177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spcBef>
                <a:spcPct val="20000"/>
              </a:spcBef>
              <a:buFontTx/>
              <a:buChar char="•"/>
            </a:pPr>
            <a:r>
              <a:rPr lang="en-US" sz="2000" dirty="0"/>
              <a:t>It has excellent chemical and heat resistance to alkaline media.</a:t>
            </a:r>
          </a:p>
          <a:p>
            <a:pPr>
              <a:spcBef>
                <a:spcPct val="20000"/>
              </a:spcBef>
              <a:buFontTx/>
              <a:buChar char="•"/>
            </a:pPr>
            <a:endParaRPr lang="en-US" sz="2000" dirty="0"/>
          </a:p>
          <a:p>
            <a:pPr>
              <a:spcBef>
                <a:spcPct val="20000"/>
              </a:spcBef>
              <a:buFontTx/>
              <a:buChar char="•"/>
            </a:pPr>
            <a:r>
              <a:rPr lang="en-US" sz="2000" dirty="0"/>
              <a:t>It is lack of wettability, bubble will occur on the surface of membrane, lead to the conductivity decreasing. Grafting techniques seem more difficult to use and have yet to be proven for the </a:t>
            </a:r>
            <a:r>
              <a:rPr lang="en-US" sz="2000" dirty="0" err="1"/>
              <a:t>electrolyser</a:t>
            </a:r>
            <a:r>
              <a:rPr lang="en-US" sz="2000" dirty="0"/>
              <a:t> application.</a:t>
            </a:r>
            <a:endParaRPr lang="en-GB" sz="2000" dirty="0"/>
          </a:p>
        </p:txBody>
      </p:sp>
    </p:spTree>
    <p:extLst>
      <p:ext uri="{BB962C8B-B14F-4D97-AF65-F5344CB8AC3E}">
        <p14:creationId xmlns:p14="http://schemas.microsoft.com/office/powerpoint/2010/main" val="1277599043"/>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7" name="Content Placeholder 2"/>
          <p:cNvSpPr txBox="1">
            <a:spLocks/>
          </p:cNvSpPr>
          <p:nvPr/>
        </p:nvSpPr>
        <p:spPr>
          <a:xfrm>
            <a:off x="457200" y="1855365"/>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GB" sz="2000" dirty="0" smtClean="0"/>
          </a:p>
          <a:p>
            <a:endParaRPr lang="en-GB" dirty="0" smtClean="0"/>
          </a:p>
          <a:p>
            <a:pPr>
              <a:buFont typeface="Arial" pitchFamily="34" charset="0"/>
              <a:buNone/>
            </a:pPr>
            <a:endParaRPr lang="en-GB" dirty="0"/>
          </a:p>
        </p:txBody>
      </p:sp>
      <p:sp>
        <p:nvSpPr>
          <p:cNvPr id="29" name="Title 1"/>
          <p:cNvSpPr txBox="1">
            <a:spLocks/>
          </p:cNvSpPr>
          <p:nvPr/>
        </p:nvSpPr>
        <p:spPr>
          <a:xfrm>
            <a:off x="539750" y="776560"/>
            <a:ext cx="3960813"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smtClean="0"/>
              <a:t>Polysulphones</a:t>
            </a:r>
            <a:endParaRPr lang="en-GB" sz="3200" dirty="0" smtClean="0"/>
          </a:p>
        </p:txBody>
      </p:sp>
      <p:sp>
        <p:nvSpPr>
          <p:cNvPr id="30" name="Content Placeholder 2"/>
          <p:cNvSpPr txBox="1">
            <a:spLocks/>
          </p:cNvSpPr>
          <p:nvPr/>
        </p:nvSpPr>
        <p:spPr>
          <a:xfrm>
            <a:off x="250825" y="2143398"/>
            <a:ext cx="4043363" cy="452596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smtClean="0"/>
              <a:t>It was tested at 150 °C in KOH/O2 </a:t>
            </a:r>
            <a:r>
              <a:rPr lang="en-GB" sz="2000" smtClean="0"/>
              <a:t>and KOH/H2 environments, no loss of tensile strength when KOH occupy more than 70% of the solution</a:t>
            </a:r>
          </a:p>
          <a:p>
            <a:endParaRPr lang="en-GB" sz="900" smtClean="0"/>
          </a:p>
          <a:p>
            <a:r>
              <a:rPr lang="en-US" sz="2000" smtClean="0"/>
              <a:t>Maximum service temperatures in water electrolyzers are smaller than expected. </a:t>
            </a:r>
            <a:r>
              <a:rPr lang="en-GB" sz="2000" smtClean="0"/>
              <a:t>Hydrophobicity lead to low conductivity</a:t>
            </a:r>
          </a:p>
        </p:txBody>
      </p:sp>
      <p:sp>
        <p:nvSpPr>
          <p:cNvPr id="31" name="Title 1"/>
          <p:cNvSpPr txBox="1">
            <a:spLocks/>
          </p:cNvSpPr>
          <p:nvPr/>
        </p:nvSpPr>
        <p:spPr bwMode="auto">
          <a:xfrm>
            <a:off x="4727575" y="776560"/>
            <a:ext cx="3322638"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en-GB" sz="3200" dirty="0" err="1"/>
              <a:t>Ryton</a:t>
            </a:r>
            <a:endParaRPr lang="en-GB" sz="3200" dirty="0"/>
          </a:p>
        </p:txBody>
      </p:sp>
      <p:sp>
        <p:nvSpPr>
          <p:cNvPr id="32" name="Content Placeholder 2"/>
          <p:cNvSpPr txBox="1">
            <a:spLocks/>
          </p:cNvSpPr>
          <p:nvPr/>
        </p:nvSpPr>
        <p:spPr bwMode="auto">
          <a:xfrm>
            <a:off x="5083175" y="2143398"/>
            <a:ext cx="3754438"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spcBef>
                <a:spcPct val="20000"/>
              </a:spcBef>
              <a:buFontTx/>
              <a:buChar char="•"/>
            </a:pPr>
            <a:r>
              <a:rPr lang="en-US" sz="2000" dirty="0"/>
              <a:t>Excellent thermal and oxidative stability, it is stable in alkaline environments even at high temperatures and high concentration of alkaline</a:t>
            </a:r>
          </a:p>
          <a:p>
            <a:pPr>
              <a:spcBef>
                <a:spcPct val="20000"/>
              </a:spcBef>
              <a:buFontTx/>
              <a:buChar char="•"/>
            </a:pPr>
            <a:endParaRPr lang="en-GB" sz="2000" dirty="0"/>
          </a:p>
          <a:p>
            <a:pPr>
              <a:spcBef>
                <a:spcPct val="20000"/>
              </a:spcBef>
              <a:buFontTx/>
              <a:buChar char="•"/>
            </a:pPr>
            <a:r>
              <a:rPr lang="en-GB" sz="2000" dirty="0" err="1"/>
              <a:t>Ryton</a:t>
            </a:r>
            <a:r>
              <a:rPr lang="en-GB" sz="2000" dirty="0"/>
              <a:t> is not widely used due to production problems</a:t>
            </a:r>
          </a:p>
        </p:txBody>
      </p:sp>
    </p:spTree>
    <p:extLst>
      <p:ext uri="{BB962C8B-B14F-4D97-AF65-F5344CB8AC3E}">
        <p14:creationId xmlns:p14="http://schemas.microsoft.com/office/powerpoint/2010/main" val="2509608503"/>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7" name="Content Placeholder 2"/>
          <p:cNvSpPr txBox="1">
            <a:spLocks/>
          </p:cNvSpPr>
          <p:nvPr/>
        </p:nvSpPr>
        <p:spPr>
          <a:xfrm>
            <a:off x="457200" y="1855365"/>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GB" sz="2000" dirty="0" smtClean="0"/>
          </a:p>
          <a:p>
            <a:endParaRPr lang="en-GB" dirty="0" smtClean="0"/>
          </a:p>
          <a:p>
            <a:pPr>
              <a:buFont typeface="Arial" pitchFamily="34" charset="0"/>
              <a:buNone/>
            </a:pPr>
            <a:endParaRPr lang="en-GB" dirty="0"/>
          </a:p>
        </p:txBody>
      </p:sp>
      <p:sp>
        <p:nvSpPr>
          <p:cNvPr id="26" name="Title 1"/>
          <p:cNvSpPr txBox="1">
            <a:spLocks/>
          </p:cNvSpPr>
          <p:nvPr/>
        </p:nvSpPr>
        <p:spPr>
          <a:xfrm>
            <a:off x="468313" y="775096"/>
            <a:ext cx="3394075"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smtClean="0"/>
              <a:t>Ion-exchange membranes</a:t>
            </a:r>
            <a:endParaRPr lang="en-GB" sz="3200" dirty="0" smtClean="0"/>
          </a:p>
        </p:txBody>
      </p:sp>
      <p:sp>
        <p:nvSpPr>
          <p:cNvPr id="28" name="Content Placeholder 2"/>
          <p:cNvSpPr txBox="1">
            <a:spLocks/>
          </p:cNvSpPr>
          <p:nvPr/>
        </p:nvSpPr>
        <p:spPr>
          <a:xfrm>
            <a:off x="323850" y="2359421"/>
            <a:ext cx="3960813"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000" smtClean="0"/>
              <a:t>Only certain ions can pass the membrane due to its high selectivity. Simplify the separation process</a:t>
            </a:r>
          </a:p>
          <a:p>
            <a:endParaRPr lang="en-GB" sz="2000" smtClean="0"/>
          </a:p>
          <a:p>
            <a:r>
              <a:rPr lang="en-GB" sz="2000" smtClean="0"/>
              <a:t>More instable than other materials even in low temperature. Nafion is more stable but limited to low alkaline concentration</a:t>
            </a:r>
          </a:p>
        </p:txBody>
      </p:sp>
    </p:spTree>
    <p:extLst>
      <p:ext uri="{BB962C8B-B14F-4D97-AF65-F5344CB8AC3E}">
        <p14:creationId xmlns:p14="http://schemas.microsoft.com/office/powerpoint/2010/main" val="3467163017"/>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7984660" cy="461665"/>
          </a:xfrm>
          <a:prstGeom prst="rect">
            <a:avLst/>
          </a:prstGeom>
          <a:noFill/>
        </p:spPr>
        <p:txBody>
          <a:bodyPr wrap="square" rtlCol="0">
            <a:spAutoFit/>
          </a:bodyPr>
          <a:lstStyle/>
          <a:p>
            <a:r>
              <a:rPr lang="en-GB" sz="2400" b="1" dirty="0" smtClean="0">
                <a:latin typeface="Arial" pitchFamily="34" charset="0"/>
                <a:cs typeface="Arial" pitchFamily="34" charset="0"/>
              </a:rPr>
              <a:t>Comparison of Organic Materials</a:t>
            </a:r>
            <a:endParaRPr lang="en-GB" sz="24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38" name="Group 67"/>
          <p:cNvGraphicFramePr>
            <a:graphicFrameLocks/>
          </p:cNvGraphicFramePr>
          <p:nvPr>
            <p:extLst>
              <p:ext uri="{D42A27DB-BD31-4B8C-83A1-F6EECF244321}">
                <p14:modId xmlns:p14="http://schemas.microsoft.com/office/powerpoint/2010/main" val="1709617731"/>
              </p:ext>
            </p:extLst>
          </p:nvPr>
        </p:nvGraphicFramePr>
        <p:xfrm>
          <a:off x="1043608" y="1864353"/>
          <a:ext cx="7056784" cy="4949023"/>
        </p:xfrm>
        <a:graphic>
          <a:graphicData uri="http://schemas.openxmlformats.org/drawingml/2006/table">
            <a:tbl>
              <a:tblPr/>
              <a:tblGrid>
                <a:gridCol w="1595531"/>
                <a:gridCol w="1450045"/>
                <a:gridCol w="1378104"/>
                <a:gridCol w="1288574"/>
                <a:gridCol w="1344530"/>
              </a:tblGrid>
              <a:tr h="8355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FFFFFF"/>
                          </a:solidFill>
                          <a:effectLst/>
                          <a:latin typeface="Calibri" pitchFamily="34" charset="0"/>
                          <a:ea typeface="宋体" pitchFamily="2" charset="-122"/>
                        </a:rPr>
                        <a:t>Material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FFFFFF"/>
                          </a:solidFill>
                          <a:effectLst/>
                          <a:latin typeface="Calibri" pitchFamily="34" charset="0"/>
                          <a:ea typeface="宋体" pitchFamily="2" charset="-122"/>
                        </a:rPr>
                        <a:t>Reliability/ Lifespan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FFFFFF"/>
                          </a:solidFill>
                          <a:effectLst/>
                          <a:latin typeface="Calibri" pitchFamily="34" charset="0"/>
                          <a:ea typeface="宋体" pitchFamily="2" charset="-122"/>
                        </a:rPr>
                        <a:t>Health</a:t>
                      </a:r>
                      <a:br>
                        <a:rPr kumimoji="0" lang="en-GB" sz="1800" b="1" i="0" u="none" strike="noStrike" cap="none" normalizeH="0" baseline="0" dirty="0" smtClean="0">
                          <a:ln>
                            <a:noFill/>
                          </a:ln>
                          <a:solidFill>
                            <a:srgbClr val="FFFFFF"/>
                          </a:solidFill>
                          <a:effectLst/>
                          <a:latin typeface="Calibri" pitchFamily="34" charset="0"/>
                          <a:ea typeface="宋体" pitchFamily="2" charset="-122"/>
                        </a:rPr>
                      </a:br>
                      <a:r>
                        <a:rPr kumimoji="0" lang="en-GB" sz="1800" b="1" i="0" u="none" strike="noStrike" cap="none" normalizeH="0" baseline="0" dirty="0" smtClean="0">
                          <a:ln>
                            <a:noFill/>
                          </a:ln>
                          <a:solidFill>
                            <a:srgbClr val="FFFFFF"/>
                          </a:solidFill>
                          <a:effectLst/>
                          <a:latin typeface="Calibri" pitchFamily="34" charset="0"/>
                          <a:ea typeface="宋体" pitchFamily="2" charset="-122"/>
                        </a:rPr>
                        <a:t>Hazard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FFFFFF"/>
                          </a:solidFill>
                          <a:effectLst/>
                          <a:latin typeface="Calibri" pitchFamily="34" charset="0"/>
                          <a:ea typeface="宋体" pitchFamily="2" charset="-122"/>
                        </a:rPr>
                        <a:t>Efficiency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FFFFFF"/>
                          </a:solidFill>
                          <a:effectLst/>
                          <a:latin typeface="Calibri" pitchFamily="34" charset="0"/>
                          <a:ea typeface="宋体" pitchFamily="2" charset="-122"/>
                        </a:rPr>
                        <a:t>Low</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FFFFFF"/>
                          </a:solidFill>
                          <a:effectLst/>
                          <a:latin typeface="Calibri" pitchFamily="34" charset="0"/>
                          <a:ea typeface="宋体" pitchFamily="2" charset="-122"/>
                        </a:rPr>
                        <a:t>Electrolytic Resistance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8043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err="1" smtClean="0">
                          <a:ln>
                            <a:noFill/>
                          </a:ln>
                          <a:solidFill>
                            <a:srgbClr val="000000"/>
                          </a:solidFill>
                          <a:effectLst/>
                          <a:latin typeface="Calibri" pitchFamily="34" charset="0"/>
                          <a:ea typeface="宋体" pitchFamily="2" charset="-122"/>
                        </a:rPr>
                        <a:t>Polybenzimidazole</a:t>
                      </a:r>
                      <a:r>
                        <a:rPr kumimoji="0" lang="en-GB" sz="1400" b="0" i="0" u="none" strike="noStrike" cap="none" normalizeH="0" baseline="0" dirty="0" smtClean="0">
                          <a:ln>
                            <a:noFill/>
                          </a:ln>
                          <a:solidFill>
                            <a:srgbClr val="000000"/>
                          </a:solidFill>
                          <a:effectLst/>
                          <a:latin typeface="Calibri" pitchFamily="34" charset="0"/>
                          <a:ea typeface="宋体" pitchFamily="2" charset="-122"/>
                        </a:rPr>
                        <a:t> fibres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200" b="0" i="0" u="none" strike="noStrike" cap="none" normalizeH="0" baseline="0" smtClean="0">
                          <a:ln>
                            <a:noFill/>
                          </a:ln>
                          <a:solidFill>
                            <a:srgbClr val="000000"/>
                          </a:solidFill>
                          <a:effectLst/>
                          <a:latin typeface="Calibri" pitchFamily="34" charset="0"/>
                          <a:ea typeface="宋体" pitchFamily="2" charset="-122"/>
                        </a:rPr>
                        <a: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200" b="0" i="0" u="none" strike="noStrike" cap="none" normalizeH="0" baseline="0" smtClean="0">
                          <a:ln>
                            <a:noFill/>
                          </a:ln>
                          <a:solidFill>
                            <a:srgbClr val="000000"/>
                          </a:solidFill>
                          <a:effectLst/>
                          <a:latin typeface="Calibri" pitchFamily="34" charset="0"/>
                          <a:ea typeface="宋体" pitchFamily="2" charset="-122"/>
                        </a:rPr>
                        <a: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086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Calibri" pitchFamily="34" charset="0"/>
                          <a:ea typeface="宋体" pitchFamily="2" charset="-122"/>
                        </a:rPr>
                        <a:t>Teflon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32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200" b="0" i="0" u="none" strike="noStrike" cap="none" normalizeH="0" baseline="0" smtClean="0">
                          <a:ln>
                            <a:noFill/>
                          </a:ln>
                          <a:solidFill>
                            <a:srgbClr val="000000"/>
                          </a:solidFill>
                          <a:effectLst/>
                          <a:latin typeface="Calibri" pitchFamily="34" charset="0"/>
                          <a:ea typeface="宋体" pitchFamily="2" charset="-122"/>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32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7985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Calibri" pitchFamily="34" charset="0"/>
                          <a:ea typeface="宋体" pitchFamily="2" charset="-122"/>
                        </a:rPr>
                        <a:t>Polysulphones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200" b="0" i="0" u="none" strike="noStrike" cap="none" normalizeH="0" baseline="0" smtClean="0">
                          <a:ln>
                            <a:noFill/>
                          </a:ln>
                          <a:solidFill>
                            <a:srgbClr val="000000"/>
                          </a:solidFill>
                          <a:effectLst/>
                          <a:latin typeface="Calibri" pitchFamily="34" charset="0"/>
                          <a:ea typeface="宋体" pitchFamily="2" charset="-122"/>
                        </a:rPr>
                        <a: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8043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err="1" smtClean="0">
                          <a:ln>
                            <a:noFill/>
                          </a:ln>
                          <a:solidFill>
                            <a:srgbClr val="000000"/>
                          </a:solidFill>
                          <a:effectLst/>
                          <a:latin typeface="Calibri" pitchFamily="34" charset="0"/>
                          <a:ea typeface="宋体" pitchFamily="2" charset="-122"/>
                        </a:rPr>
                        <a:t>Ryton</a:t>
                      </a:r>
                      <a:endParaRPr kumimoji="0" lang="en-GB" sz="1800" b="0" i="0" u="none" strike="noStrike" cap="none" normalizeH="0" baseline="0" dirty="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3200" b="0" i="0" u="none" strike="noStrike" cap="none" normalizeH="0" baseline="0" dirty="0" smtClean="0">
                        <a:ln>
                          <a:noFill/>
                        </a:ln>
                        <a:solidFill>
                          <a:srgbClr val="000000"/>
                        </a:solidFill>
                        <a:effectLst/>
                        <a:latin typeface="Calibri" pitchFamily="34"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200" b="0" i="0" u="none" strike="noStrike" cap="none" normalizeH="0" baseline="0" dirty="0" smtClean="0">
                          <a:ln>
                            <a:noFill/>
                          </a:ln>
                          <a:solidFill>
                            <a:srgbClr val="000000"/>
                          </a:solidFill>
                          <a:effectLst/>
                          <a:latin typeface="Calibri" pitchFamily="34" charset="0"/>
                          <a:ea typeface="宋体" pitchFamily="2" charset="-122"/>
                        </a:rPr>
                        <a: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r>
              <a:tr h="78043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Calibri" pitchFamily="34" charset="0"/>
                          <a:ea typeface="宋体" pitchFamily="2" charset="-122"/>
                        </a:rPr>
                        <a:t>Ion-exchange membranes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200" b="0" i="0" u="none" strike="noStrike" cap="none" normalizeH="0" baseline="0" smtClean="0">
                          <a:ln>
                            <a:noFill/>
                          </a:ln>
                          <a:solidFill>
                            <a:srgbClr val="000000"/>
                          </a:solidFill>
                          <a:effectLst/>
                          <a:latin typeface="Calibri" pitchFamily="34" charset="0"/>
                          <a:ea typeface="宋体" pitchFamily="2" charset="-122"/>
                        </a:rPr>
                        <a: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pic>
        <p:nvPicPr>
          <p:cNvPr id="39"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086587" y="5400066"/>
            <a:ext cx="549309" cy="333189"/>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372458" y="4535966"/>
            <a:ext cx="549310" cy="333188"/>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372458" y="3741456"/>
            <a:ext cx="549310" cy="333187"/>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3" descr="C:\Users\stalinbbz\AppData\Local\Microsoft\Windows\Temporary Internet Files\Content.IE5\QBD7KAYL\MC900432537[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35315" y="2878910"/>
            <a:ext cx="378213" cy="3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742771" y="4535972"/>
            <a:ext cx="549309" cy="33318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75504" y="6192157"/>
            <a:ext cx="549310" cy="333187"/>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742771" y="6165304"/>
            <a:ext cx="549309" cy="33318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742771" y="5400067"/>
            <a:ext cx="549309" cy="333189"/>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3" descr="C:\Users\stalinbbz\AppData\Local\Microsoft\Windows\Temporary Internet Files\Content.IE5\QBD7KAYL\MC900432537[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01699" y="6148632"/>
            <a:ext cx="378213" cy="3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742771" y="2952313"/>
            <a:ext cx="549309" cy="33318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740674" y="3741457"/>
            <a:ext cx="549310" cy="333187"/>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3" descr="C:\Users\stalinbbz\AppData\Local\Microsoft\Windows\Temporary Internet Files\Content.IE5\QBD7KAYL\MC900432537[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7840" y="4562955"/>
            <a:ext cx="378213" cy="3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3" descr="C:\Users\stalinbbz\AppData\Local\Microsoft\Windows\Temporary Internet Files\Content.IE5\QBD7KAYL\MC900432537[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7840" y="3698859"/>
            <a:ext cx="378213" cy="3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662650" y="5400067"/>
            <a:ext cx="549310" cy="333189"/>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3" descr="C:\Users\stalinbbz\AppData\Local\Microsoft\Windows\Temporary Internet Files\Content.IE5\QBD7KAYL\MC900432537[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7840" y="5283035"/>
            <a:ext cx="378213" cy="3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7842373"/>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7984660" cy="461665"/>
          </a:xfrm>
          <a:prstGeom prst="rect">
            <a:avLst/>
          </a:prstGeom>
          <a:noFill/>
        </p:spPr>
        <p:txBody>
          <a:bodyPr wrap="square" rtlCol="0">
            <a:spAutoFit/>
          </a:bodyPr>
          <a:lstStyle/>
          <a:p>
            <a:r>
              <a:rPr lang="en-GB" sz="2400" b="1" dirty="0" smtClean="0">
                <a:latin typeface="Arial" pitchFamily="34" charset="0"/>
                <a:cs typeface="Arial" pitchFamily="34" charset="0"/>
              </a:rPr>
              <a:t>Conclusion</a:t>
            </a:r>
            <a:endParaRPr lang="en-GB" sz="24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7" name="Content Placeholder 2"/>
          <p:cNvSpPr txBox="1">
            <a:spLocks/>
          </p:cNvSpPr>
          <p:nvPr/>
        </p:nvSpPr>
        <p:spPr>
          <a:xfrm>
            <a:off x="457200" y="1855365"/>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GB" sz="2400" dirty="0" smtClean="0"/>
          </a:p>
          <a:p>
            <a:r>
              <a:rPr lang="en-GB" sz="2400" dirty="0"/>
              <a:t>The choice is between Sintered Nickel and </a:t>
            </a:r>
            <a:r>
              <a:rPr lang="en-GB" sz="2400" dirty="0" err="1"/>
              <a:t>Ryton</a:t>
            </a:r>
            <a:r>
              <a:rPr lang="en-GB" sz="2400" dirty="0"/>
              <a:t>.</a:t>
            </a:r>
          </a:p>
          <a:p>
            <a:pPr marL="0" indent="0">
              <a:buNone/>
            </a:pPr>
            <a:r>
              <a:rPr lang="en-GB" sz="2400" dirty="0"/>
              <a:t> </a:t>
            </a:r>
          </a:p>
          <a:p>
            <a:r>
              <a:rPr lang="en-GB" sz="2400" dirty="0"/>
              <a:t>Sintered Nickel (or other porous metal diaphragms) is the preferred choice.</a:t>
            </a:r>
          </a:p>
          <a:p>
            <a:endParaRPr lang="en-GB" sz="2400" dirty="0"/>
          </a:p>
          <a:p>
            <a:r>
              <a:rPr lang="en-GB" sz="2400" dirty="0"/>
              <a:t>This is because organic materials are generally used for electrical insulation.  </a:t>
            </a:r>
          </a:p>
          <a:p>
            <a:r>
              <a:rPr lang="en-GB" sz="2400" dirty="0"/>
              <a:t>We desire a low resistance to the electrolyte to avoid prohibiting the ion pathway.</a:t>
            </a:r>
          </a:p>
          <a:p>
            <a:endParaRPr lang="en-GB" dirty="0" smtClean="0"/>
          </a:p>
          <a:p>
            <a:pPr>
              <a:buFont typeface="Arial" pitchFamily="34" charset="0"/>
              <a:buNone/>
            </a:pPr>
            <a:endParaRPr lang="en-GB" dirty="0"/>
          </a:p>
        </p:txBody>
      </p:sp>
    </p:spTree>
    <p:extLst>
      <p:ext uri="{BB962C8B-B14F-4D97-AF65-F5344CB8AC3E}">
        <p14:creationId xmlns:p14="http://schemas.microsoft.com/office/powerpoint/2010/main" val="2146564639"/>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7984660" cy="461665"/>
          </a:xfrm>
          <a:prstGeom prst="rect">
            <a:avLst/>
          </a:prstGeom>
          <a:noFill/>
        </p:spPr>
        <p:txBody>
          <a:bodyPr wrap="square" rtlCol="0">
            <a:spAutoFit/>
          </a:bodyPr>
          <a:lstStyle/>
          <a:p>
            <a:r>
              <a:rPr lang="en-GB" sz="2400" b="1" dirty="0" smtClean="0">
                <a:latin typeface="Arial" pitchFamily="34" charset="0"/>
                <a:cs typeface="Arial" pitchFamily="34" charset="0"/>
              </a:rPr>
              <a:t>Electrolyte Solution</a:t>
            </a:r>
            <a:endParaRPr lang="en-GB" sz="24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7" name="Content Placeholder 2"/>
          <p:cNvSpPr txBox="1">
            <a:spLocks/>
          </p:cNvSpPr>
          <p:nvPr/>
        </p:nvSpPr>
        <p:spPr>
          <a:xfrm>
            <a:off x="457200" y="1855365"/>
            <a:ext cx="8229600" cy="4525963"/>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r>
              <a:rPr lang="en-US" altLang="zh-CN" dirty="0"/>
              <a:t>Products of Anode</a:t>
            </a:r>
          </a:p>
          <a:p>
            <a:pPr marL="609600" indent="-609600"/>
            <a:endParaRPr lang="en-US" altLang="zh-CN" sz="1600" dirty="0"/>
          </a:p>
          <a:p>
            <a:pPr marL="609600" indent="-609600">
              <a:buFontTx/>
              <a:buAutoNum type="arabicPeriod"/>
            </a:pPr>
            <a:r>
              <a:rPr lang="en-US" altLang="zh-CN" dirty="0"/>
              <a:t>If the anode is active electrode (metal which is more active than Ag), anode will be dissolved.</a:t>
            </a:r>
          </a:p>
          <a:p>
            <a:pPr marL="609600" indent="-609600">
              <a:buFontTx/>
              <a:buAutoNum type="arabicPeriod"/>
            </a:pPr>
            <a:r>
              <a:rPr lang="en-US" altLang="zh-CN" dirty="0"/>
              <a:t>If the anode is non-active electrode (</a:t>
            </a:r>
            <a:r>
              <a:rPr lang="en-US" altLang="zh-CN" dirty="0" err="1"/>
              <a:t>Pt</a:t>
            </a:r>
            <a:r>
              <a:rPr lang="en-US" altLang="zh-CN" dirty="0"/>
              <a:t> or Au)</a:t>
            </a:r>
          </a:p>
          <a:p>
            <a:pPr marL="609600" indent="-609600">
              <a:buNone/>
            </a:pPr>
            <a:r>
              <a:rPr lang="en-US" altLang="zh-CN" dirty="0"/>
              <a:t>       According to priority of positive ions discharge:</a:t>
            </a:r>
          </a:p>
          <a:p>
            <a:pPr marL="609600" indent="-609600">
              <a:buNone/>
            </a:pPr>
            <a:r>
              <a:rPr lang="en-US" altLang="zh-CN" dirty="0"/>
              <a:t>       S</a:t>
            </a:r>
            <a:r>
              <a:rPr lang="en-US" altLang="zh-CN" sz="2400" dirty="0"/>
              <a:t>2- </a:t>
            </a:r>
            <a:r>
              <a:rPr lang="en-US" altLang="zh-CN" dirty="0"/>
              <a:t>&gt; I- &gt; Br- &gt; </a:t>
            </a:r>
            <a:r>
              <a:rPr lang="en-US" altLang="zh-CN" dirty="0" err="1"/>
              <a:t>Cl</a:t>
            </a:r>
            <a:r>
              <a:rPr lang="en-US" altLang="zh-CN" dirty="0"/>
              <a:t>- &gt;OH-</a:t>
            </a:r>
          </a:p>
          <a:p>
            <a:pPr marL="609600" indent="-609600">
              <a:buNone/>
            </a:pPr>
            <a:endParaRPr lang="en-US" altLang="zh-CN" dirty="0"/>
          </a:p>
          <a:p>
            <a:pPr marL="609600" indent="-609600"/>
            <a:r>
              <a:rPr lang="en-US" altLang="zh-CN" dirty="0"/>
              <a:t>Products of Cathode </a:t>
            </a:r>
          </a:p>
          <a:p>
            <a:pPr marL="609600" indent="-609600"/>
            <a:endParaRPr lang="en-US" altLang="zh-CN" sz="1600" dirty="0"/>
          </a:p>
          <a:p>
            <a:pPr marL="609600" indent="-609600">
              <a:buNone/>
            </a:pPr>
            <a:r>
              <a:rPr lang="en-US" altLang="zh-CN" dirty="0"/>
              <a:t>       According to priority of negative ions discharge:</a:t>
            </a:r>
          </a:p>
          <a:p>
            <a:pPr marL="609600" indent="-609600">
              <a:buNone/>
            </a:pPr>
            <a:r>
              <a:rPr lang="en-US" altLang="zh-CN" dirty="0"/>
              <a:t>       K+ &lt; Ca</a:t>
            </a:r>
            <a:r>
              <a:rPr lang="en-US" altLang="zh-CN" sz="2400" dirty="0"/>
              <a:t>2+ </a:t>
            </a:r>
            <a:r>
              <a:rPr lang="en-US" altLang="zh-CN" dirty="0"/>
              <a:t>&lt; Na+ &lt; Mg</a:t>
            </a:r>
            <a:r>
              <a:rPr lang="en-US" altLang="zh-CN" sz="2400" dirty="0"/>
              <a:t>2+ </a:t>
            </a:r>
            <a:r>
              <a:rPr lang="en-US" altLang="zh-CN" dirty="0"/>
              <a:t>&lt; Al</a:t>
            </a:r>
            <a:r>
              <a:rPr lang="en-US" altLang="zh-CN" sz="2400" dirty="0"/>
              <a:t>3+ </a:t>
            </a:r>
            <a:r>
              <a:rPr lang="en-US" altLang="zh-CN" dirty="0"/>
              <a:t>&lt; H+ &lt; Zn</a:t>
            </a:r>
            <a:r>
              <a:rPr lang="en-US" altLang="zh-CN" sz="2400" dirty="0"/>
              <a:t>2+ </a:t>
            </a:r>
            <a:r>
              <a:rPr lang="en-US" altLang="zh-CN" dirty="0"/>
              <a:t>&lt; Fe</a:t>
            </a:r>
            <a:r>
              <a:rPr lang="en-US" altLang="zh-CN" sz="2400" dirty="0"/>
              <a:t>2+</a:t>
            </a:r>
            <a:endParaRPr lang="en-US" altLang="zh-CN" dirty="0"/>
          </a:p>
          <a:p>
            <a:endParaRPr lang="en-GB" dirty="0" smtClean="0"/>
          </a:p>
          <a:p>
            <a:pPr>
              <a:buFont typeface="Arial" pitchFamily="34" charset="0"/>
              <a:buNone/>
            </a:pPr>
            <a:endParaRPr lang="en-GB" dirty="0"/>
          </a:p>
        </p:txBody>
      </p:sp>
    </p:spTree>
    <p:extLst>
      <p:ext uri="{BB962C8B-B14F-4D97-AF65-F5344CB8AC3E}">
        <p14:creationId xmlns:p14="http://schemas.microsoft.com/office/powerpoint/2010/main" val="956157297"/>
      </p:ext>
    </p:extLst>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7984660" cy="461665"/>
          </a:xfrm>
          <a:prstGeom prst="rect">
            <a:avLst/>
          </a:prstGeom>
          <a:noFill/>
        </p:spPr>
        <p:txBody>
          <a:bodyPr wrap="square" rtlCol="0">
            <a:spAutoFit/>
          </a:bodyPr>
          <a:lstStyle/>
          <a:p>
            <a:r>
              <a:rPr lang="en-GB" sz="2400" b="1" dirty="0" smtClean="0">
                <a:latin typeface="Arial" pitchFamily="34" charset="0"/>
                <a:cs typeface="Arial" pitchFamily="34" charset="0"/>
              </a:rPr>
              <a:t>Electrolyte Solution</a:t>
            </a:r>
            <a:endParaRPr lang="en-GB" sz="24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1" name="Rectangle 3"/>
          <p:cNvSpPr txBox="1">
            <a:spLocks noChangeArrowheads="1"/>
          </p:cNvSpPr>
          <p:nvPr/>
        </p:nvSpPr>
        <p:spPr>
          <a:xfrm>
            <a:off x="683568" y="1989857"/>
            <a:ext cx="7993063" cy="453548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endParaRPr lang="en-US" altLang="zh-CN" smtClean="0"/>
          </a:p>
          <a:p>
            <a:pPr>
              <a:lnSpc>
                <a:spcPct val="90000"/>
              </a:lnSpc>
            </a:pPr>
            <a:endParaRPr lang="en-US" altLang="zh-CN" smtClean="0"/>
          </a:p>
          <a:p>
            <a:pPr>
              <a:lnSpc>
                <a:spcPct val="90000"/>
              </a:lnSpc>
            </a:pPr>
            <a:endParaRPr lang="en-US" altLang="zh-CN" smtClean="0"/>
          </a:p>
          <a:p>
            <a:pPr>
              <a:lnSpc>
                <a:spcPct val="90000"/>
              </a:lnSpc>
            </a:pPr>
            <a:endParaRPr lang="en-US" altLang="zh-CN" smtClean="0"/>
          </a:p>
          <a:p>
            <a:pPr>
              <a:lnSpc>
                <a:spcPct val="90000"/>
              </a:lnSpc>
            </a:pPr>
            <a:endParaRPr lang="en-US" altLang="zh-CN" smtClean="0"/>
          </a:p>
          <a:p>
            <a:pPr>
              <a:lnSpc>
                <a:spcPct val="90000"/>
              </a:lnSpc>
            </a:pPr>
            <a:endParaRPr lang="en-US" altLang="zh-CN" smtClean="0"/>
          </a:p>
          <a:p>
            <a:pPr>
              <a:lnSpc>
                <a:spcPct val="90000"/>
              </a:lnSpc>
            </a:pPr>
            <a:endParaRPr lang="en-US" altLang="zh-CN" smtClean="0"/>
          </a:p>
          <a:p>
            <a:pPr>
              <a:lnSpc>
                <a:spcPct val="90000"/>
              </a:lnSpc>
            </a:pPr>
            <a:endParaRPr lang="en-US" altLang="zh-CN" dirty="0" smtClean="0"/>
          </a:p>
        </p:txBody>
      </p:sp>
      <p:grpSp>
        <p:nvGrpSpPr>
          <p:cNvPr id="23" name="Organization Chart 44"/>
          <p:cNvGrpSpPr>
            <a:grpSpLocks/>
          </p:cNvGrpSpPr>
          <p:nvPr/>
        </p:nvGrpSpPr>
        <p:grpSpPr bwMode="auto">
          <a:xfrm>
            <a:off x="683568" y="1916832"/>
            <a:ext cx="5040313" cy="2520950"/>
            <a:chOff x="1134" y="1270"/>
            <a:chExt cx="1440" cy="1152"/>
          </a:xfrm>
        </p:grpSpPr>
        <p:cxnSp>
          <p:nvCxnSpPr>
            <p:cNvPr id="26" name="_s1028"/>
            <p:cNvCxnSpPr>
              <a:cxnSpLocks noChangeShapeType="1"/>
              <a:stCxn id="31" idx="1"/>
              <a:endCxn id="29" idx="2"/>
            </p:cNvCxnSpPr>
            <p:nvPr/>
          </p:nvCxnSpPr>
          <p:spPr bwMode="auto">
            <a:xfrm rot="10800000">
              <a:off x="1566" y="1558"/>
              <a:ext cx="144" cy="720"/>
            </a:xfrm>
            <a:prstGeom prst="bentConnector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8" name="_s1029"/>
            <p:cNvCxnSpPr>
              <a:cxnSpLocks noChangeShapeType="1"/>
              <a:stCxn id="30" idx="1"/>
              <a:endCxn id="29" idx="2"/>
            </p:cNvCxnSpPr>
            <p:nvPr/>
          </p:nvCxnSpPr>
          <p:spPr bwMode="auto">
            <a:xfrm rot="10800000">
              <a:off x="1566" y="1558"/>
              <a:ext cx="144" cy="289"/>
            </a:xfrm>
            <a:prstGeom prst="bentConnector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sp>
          <p:nvSpPr>
            <p:cNvPr id="29" name="_s1030"/>
            <p:cNvSpPr>
              <a:spLocks noChangeArrowheads="1"/>
            </p:cNvSpPr>
            <p:nvPr/>
          </p:nvSpPr>
          <p:spPr bwMode="auto">
            <a:xfrm>
              <a:off x="1134" y="1270"/>
              <a:ext cx="864" cy="288"/>
            </a:xfrm>
            <a:prstGeom prst="roundRect">
              <a:avLst>
                <a:gd name="adj" fmla="val 16667"/>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Arial" charset="0"/>
                  <a:ea typeface="宋体" pitchFamily="2" charset="-122"/>
                </a:rPr>
                <a:t>Ions in the solution</a:t>
              </a:r>
            </a:p>
          </p:txBody>
        </p:sp>
        <p:sp>
          <p:nvSpPr>
            <p:cNvPr id="30" name="_s1031"/>
            <p:cNvSpPr>
              <a:spLocks noChangeArrowheads="1"/>
            </p:cNvSpPr>
            <p:nvPr/>
          </p:nvSpPr>
          <p:spPr bwMode="auto">
            <a:xfrm>
              <a:off x="1710" y="1702"/>
              <a:ext cx="864" cy="288"/>
            </a:xfrm>
            <a:prstGeom prst="roundRect">
              <a:avLst>
                <a:gd name="adj" fmla="val 16667"/>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Arial" charset="0"/>
                  <a:ea typeface="宋体" pitchFamily="2" charset="-122"/>
                </a:rPr>
                <a:t>Positive Ions: K+, H+</a:t>
              </a:r>
            </a:p>
          </p:txBody>
        </p:sp>
        <p:sp>
          <p:nvSpPr>
            <p:cNvPr id="31" name="_s1032"/>
            <p:cNvSpPr>
              <a:spLocks noChangeArrowheads="1"/>
            </p:cNvSpPr>
            <p:nvPr/>
          </p:nvSpPr>
          <p:spPr bwMode="auto">
            <a:xfrm>
              <a:off x="1710" y="2134"/>
              <a:ext cx="864" cy="288"/>
            </a:xfrm>
            <a:prstGeom prst="roundRect">
              <a:avLst>
                <a:gd name="adj" fmla="val 16667"/>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Arial" charset="0"/>
                  <a:ea typeface="宋体" pitchFamily="2" charset="-122"/>
                </a:rPr>
                <a:t>Negative Ion: OH-</a:t>
              </a:r>
            </a:p>
          </p:txBody>
        </p:sp>
      </p:grpSp>
      <p:pic>
        <p:nvPicPr>
          <p:cNvPr id="32" name="Picture 5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1131" y="5085482"/>
            <a:ext cx="4321175" cy="105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Text Box 53"/>
          <p:cNvSpPr txBox="1">
            <a:spLocks noChangeArrowheads="1"/>
          </p:cNvSpPr>
          <p:nvPr/>
        </p:nvSpPr>
        <p:spPr bwMode="auto">
          <a:xfrm>
            <a:off x="1186806" y="5085482"/>
            <a:ext cx="1368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altLang="zh-CN" sz="2400" b="1"/>
              <a:t>Anode</a:t>
            </a:r>
            <a:r>
              <a:rPr lang="zh-CN" altLang="en-US" sz="2400" b="1"/>
              <a:t>：</a:t>
            </a:r>
          </a:p>
        </p:txBody>
      </p:sp>
      <p:sp>
        <p:nvSpPr>
          <p:cNvPr id="34" name="Text Box 54"/>
          <p:cNvSpPr txBox="1">
            <a:spLocks noChangeArrowheads="1"/>
          </p:cNvSpPr>
          <p:nvPr/>
        </p:nvSpPr>
        <p:spPr bwMode="auto">
          <a:xfrm>
            <a:off x="899468" y="5733182"/>
            <a:ext cx="1655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altLang="zh-CN" sz="2400" b="1"/>
              <a:t>Cathode</a:t>
            </a:r>
            <a:r>
              <a:rPr lang="zh-CN" altLang="en-US" sz="2400" b="1"/>
              <a:t>：</a:t>
            </a:r>
          </a:p>
        </p:txBody>
      </p:sp>
    </p:spTree>
    <p:extLst>
      <p:ext uri="{BB962C8B-B14F-4D97-AF65-F5344CB8AC3E}">
        <p14:creationId xmlns:p14="http://schemas.microsoft.com/office/powerpoint/2010/main" val="92564088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4" name="TextBox 3"/>
          <p:cNvSpPr txBox="1"/>
          <p:nvPr/>
        </p:nvSpPr>
        <p:spPr>
          <a:xfrm>
            <a:off x="304714" y="1268760"/>
            <a:ext cx="8712968" cy="461665"/>
          </a:xfrm>
          <a:prstGeom prst="rect">
            <a:avLst/>
          </a:prstGeom>
          <a:noFill/>
        </p:spPr>
        <p:txBody>
          <a:bodyPr wrap="square" rtlCol="0">
            <a:spAutoFit/>
          </a:bodyPr>
          <a:lstStyle/>
          <a:p>
            <a:r>
              <a:rPr lang="en-GB" sz="2400" b="1" dirty="0" smtClean="0">
                <a:latin typeface="Arial" pitchFamily="34" charset="0"/>
                <a:cs typeface="Arial" pitchFamily="34" charset="0"/>
              </a:rPr>
              <a:t>Water Recycling</a:t>
            </a:r>
            <a:endParaRPr lang="en-GB" sz="2400" b="1" dirty="0">
              <a:latin typeface="Arial" pitchFamily="34" charset="0"/>
              <a:cs typeface="Arial" pitchFamily="34" charset="0"/>
            </a:endParaRPr>
          </a:p>
        </p:txBody>
      </p:sp>
      <p:sp>
        <p:nvSpPr>
          <p:cNvPr id="12" name="TextBox 11"/>
          <p:cNvSpPr txBox="1"/>
          <p:nvPr/>
        </p:nvSpPr>
        <p:spPr>
          <a:xfrm>
            <a:off x="305041" y="2636912"/>
            <a:ext cx="8280920" cy="2308324"/>
          </a:xfrm>
          <a:prstGeom prst="rect">
            <a:avLst/>
          </a:prstGeom>
          <a:noFill/>
        </p:spPr>
        <p:txBody>
          <a:bodyPr wrap="square" rtlCol="0">
            <a:spAutoFit/>
          </a:bodyPr>
          <a:lstStyle/>
          <a:p>
            <a:r>
              <a:rPr lang="en-GB" dirty="0" smtClean="0">
                <a:latin typeface="Arial" pitchFamily="34" charset="0"/>
                <a:cs typeface="Arial" pitchFamily="34" charset="0"/>
              </a:rPr>
              <a:t>Assumptions:</a:t>
            </a:r>
          </a:p>
          <a:p>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All consumed water requires recycling</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Assuming NASA standard water composition</a:t>
            </a:r>
          </a:p>
          <a:p>
            <a:endParaRPr lang="en-GB" dirty="0" smtClean="0"/>
          </a:p>
          <a:p>
            <a:pPr marL="342900" indent="-342900">
              <a:buFont typeface="+mj-lt"/>
              <a:buAutoNum type="arabicPeriod"/>
            </a:pPr>
            <a:endParaRPr lang="en-GB" dirty="0"/>
          </a:p>
          <a:p>
            <a:pPr marL="342900" indent="-342900">
              <a:buFont typeface="+mj-lt"/>
              <a:buAutoNum type="arabicPeriod"/>
            </a:pPr>
            <a:endParaRPr lang="en-GB" dirty="0"/>
          </a:p>
        </p:txBody>
      </p:sp>
      <p:sp>
        <p:nvSpPr>
          <p:cNvPr id="11" name="Flowchart: Manual Operation 10"/>
          <p:cNvSpPr/>
          <p:nvPr/>
        </p:nvSpPr>
        <p:spPr>
          <a:xfrm rot="10800000">
            <a:off x="2987824"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3296854" y="116632"/>
            <a:ext cx="1728192" cy="461665"/>
          </a:xfrm>
          <a:prstGeom prst="rect">
            <a:avLst/>
          </a:prstGeom>
          <a:noFill/>
        </p:spPr>
        <p:txBody>
          <a:bodyPr wrap="square" rtlCol="0">
            <a:spAutoFit/>
          </a:bodyPr>
          <a:lstStyle/>
          <a:p>
            <a:r>
              <a:rPr lang="en-GB" sz="1200" b="1" dirty="0" smtClean="0">
                <a:latin typeface="Arial" pitchFamily="34" charset="0"/>
                <a:cs typeface="Arial" pitchFamily="34" charset="0"/>
              </a:rPr>
              <a:t>2. Stages </a:t>
            </a:r>
          </a:p>
          <a:p>
            <a:r>
              <a:rPr lang="en-GB" sz="1200" b="1" dirty="0" smtClean="0">
                <a:latin typeface="Arial" pitchFamily="34" charset="0"/>
                <a:cs typeface="Arial" pitchFamily="34" charset="0"/>
              </a:rPr>
              <a:t>1&amp;2</a:t>
            </a:r>
            <a:r>
              <a:rPr lang="en-GB" sz="1200" b="1" dirty="0">
                <a:latin typeface="Arial" pitchFamily="34" charset="0"/>
                <a:cs typeface="Arial" pitchFamily="34" charset="0"/>
              </a:rPr>
              <a:t> </a:t>
            </a:r>
            <a:r>
              <a:rPr lang="en-GB" sz="1200" b="1" dirty="0" smtClean="0">
                <a:latin typeface="Arial" pitchFamily="34" charset="0"/>
                <a:cs typeface="Arial" pitchFamily="34" charset="0"/>
              </a:rPr>
              <a:t>Outline</a:t>
            </a:r>
            <a:endParaRPr lang="en-GB" sz="1200" b="1" dirty="0">
              <a:latin typeface="Arial" pitchFamily="34" charset="0"/>
              <a:cs typeface="Arial" pitchFamily="34" charset="0"/>
            </a:endParaRPr>
          </a:p>
        </p:txBody>
      </p:sp>
    </p:spTree>
    <p:extLst>
      <p:ext uri="{BB962C8B-B14F-4D97-AF65-F5344CB8AC3E}">
        <p14:creationId xmlns:p14="http://schemas.microsoft.com/office/powerpoint/2010/main" val="600977926"/>
      </p:ext>
    </p:extLst>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7984660" cy="461665"/>
          </a:xfrm>
          <a:prstGeom prst="rect">
            <a:avLst/>
          </a:prstGeom>
          <a:noFill/>
        </p:spPr>
        <p:txBody>
          <a:bodyPr wrap="square" rtlCol="0">
            <a:spAutoFit/>
          </a:bodyPr>
          <a:lstStyle/>
          <a:p>
            <a:r>
              <a:rPr lang="en-GB" sz="2400" b="1" dirty="0" smtClean="0">
                <a:latin typeface="Arial" pitchFamily="34" charset="0"/>
                <a:cs typeface="Arial" pitchFamily="34" charset="0"/>
              </a:rPr>
              <a:t>Electrolyte Solution</a:t>
            </a:r>
            <a:endParaRPr lang="en-GB" sz="24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7" name="Content Placeholder 2"/>
          <p:cNvSpPr txBox="1">
            <a:spLocks/>
          </p:cNvSpPr>
          <p:nvPr/>
        </p:nvSpPr>
        <p:spPr>
          <a:xfrm>
            <a:off x="457200" y="1855365"/>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altLang="zh-CN" sz="2800" dirty="0"/>
              <a:t>The number of electrons lost from anode is equal to the number of electrons of  cathode obtained</a:t>
            </a:r>
          </a:p>
          <a:p>
            <a:pPr>
              <a:lnSpc>
                <a:spcPct val="90000"/>
              </a:lnSpc>
            </a:pPr>
            <a:r>
              <a:rPr lang="en-US" altLang="zh-CN" sz="2800" dirty="0"/>
              <a:t>Ideally, the concentration of KOH is a constant or accumulated as new KOH comes in.</a:t>
            </a:r>
          </a:p>
          <a:p>
            <a:pPr>
              <a:lnSpc>
                <a:spcPct val="90000"/>
              </a:lnSpc>
            </a:pPr>
            <a:r>
              <a:rPr lang="en-US" altLang="zh-CN" sz="2800" dirty="0"/>
              <a:t>In practice, a small part of KOH will be carried out of system by oxygen and hydrogen</a:t>
            </a:r>
          </a:p>
          <a:p>
            <a:pPr>
              <a:buFont typeface="Arial" pitchFamily="34" charset="0"/>
              <a:buNone/>
            </a:pPr>
            <a:endParaRPr lang="en-GB" dirty="0"/>
          </a:p>
        </p:txBody>
      </p:sp>
    </p:spTree>
    <p:extLst>
      <p:ext uri="{BB962C8B-B14F-4D97-AF65-F5344CB8AC3E}">
        <p14:creationId xmlns:p14="http://schemas.microsoft.com/office/powerpoint/2010/main" val="3832661019"/>
      </p:ext>
    </p:extLst>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7984660" cy="461665"/>
          </a:xfrm>
          <a:prstGeom prst="rect">
            <a:avLst/>
          </a:prstGeom>
          <a:noFill/>
        </p:spPr>
        <p:txBody>
          <a:bodyPr wrap="square" rtlCol="0">
            <a:spAutoFit/>
          </a:bodyPr>
          <a:lstStyle/>
          <a:p>
            <a:r>
              <a:rPr lang="en-GB" sz="2400" b="1" dirty="0" smtClean="0">
                <a:latin typeface="Arial" pitchFamily="34" charset="0"/>
                <a:cs typeface="Arial" pitchFamily="34" charset="0"/>
              </a:rPr>
              <a:t>Electrolyte Choice for Electrolysis</a:t>
            </a:r>
            <a:endParaRPr lang="en-GB" sz="24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7" name="Content Placeholder 2"/>
          <p:cNvSpPr txBox="1">
            <a:spLocks/>
          </p:cNvSpPr>
          <p:nvPr/>
        </p:nvSpPr>
        <p:spPr>
          <a:xfrm>
            <a:off x="457200" y="1855365"/>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90000"/>
              </a:lnSpc>
              <a:buNone/>
            </a:pPr>
            <a:r>
              <a:rPr lang="en-US" altLang="zh-CN" sz="2800" dirty="0" smtClean="0"/>
              <a:t>Considerations:</a:t>
            </a:r>
          </a:p>
          <a:p>
            <a:pPr marL="0" indent="0">
              <a:lnSpc>
                <a:spcPct val="90000"/>
              </a:lnSpc>
              <a:buNone/>
            </a:pPr>
            <a:endParaRPr lang="en-US" altLang="zh-CN" sz="2800" dirty="0" smtClean="0"/>
          </a:p>
          <a:p>
            <a:r>
              <a:rPr lang="en-GB" sz="2800" dirty="0"/>
              <a:t>High resistance to corrosion, erosion, wear</a:t>
            </a:r>
            <a:r>
              <a:rPr lang="en-GB" sz="2800" dirty="0" smtClean="0"/>
              <a:t>.</a:t>
            </a:r>
            <a:endParaRPr lang="en-GB" sz="2800" dirty="0"/>
          </a:p>
          <a:p>
            <a:r>
              <a:rPr lang="en-GB" sz="2800" dirty="0"/>
              <a:t>Electrical conductivity</a:t>
            </a:r>
            <a:r>
              <a:rPr lang="en-GB" sz="2800" dirty="0" smtClean="0"/>
              <a:t>.</a:t>
            </a:r>
            <a:endParaRPr lang="en-GB" sz="2800" dirty="0"/>
          </a:p>
          <a:p>
            <a:r>
              <a:rPr lang="en-GB" sz="2800" dirty="0"/>
              <a:t>Suitability to situation</a:t>
            </a:r>
            <a:r>
              <a:rPr lang="en-GB" sz="2800" dirty="0" smtClean="0"/>
              <a:t>.</a:t>
            </a:r>
            <a:endParaRPr lang="en-GB" sz="2800" dirty="0"/>
          </a:p>
          <a:p>
            <a:r>
              <a:rPr lang="en-GB" sz="2800" dirty="0"/>
              <a:t>Physical Properties (mass, strength)</a:t>
            </a:r>
            <a:r>
              <a:rPr lang="en-GB" sz="2800" dirty="0" smtClean="0"/>
              <a:t>.</a:t>
            </a:r>
            <a:endParaRPr lang="en-GB" sz="2800" dirty="0"/>
          </a:p>
          <a:p>
            <a:r>
              <a:rPr lang="en-GB" sz="2800" dirty="0"/>
              <a:t>Cost- relatively low.</a:t>
            </a:r>
          </a:p>
          <a:p>
            <a:pPr>
              <a:lnSpc>
                <a:spcPct val="90000"/>
              </a:lnSpc>
            </a:pPr>
            <a:endParaRPr lang="en-US" altLang="zh-CN" sz="2800" dirty="0"/>
          </a:p>
          <a:p>
            <a:pPr>
              <a:buFont typeface="Arial" pitchFamily="34" charset="0"/>
              <a:buNone/>
            </a:pPr>
            <a:endParaRPr lang="en-GB" dirty="0"/>
          </a:p>
        </p:txBody>
      </p:sp>
    </p:spTree>
    <p:extLst>
      <p:ext uri="{BB962C8B-B14F-4D97-AF65-F5344CB8AC3E}">
        <p14:creationId xmlns:p14="http://schemas.microsoft.com/office/powerpoint/2010/main" val="4031319508"/>
      </p:ext>
    </p:extLst>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Manual Operation 5"/>
          <p:cNvSpPr/>
          <p:nvPr/>
        </p:nvSpPr>
        <p:spPr>
          <a:xfrm rot="10800000">
            <a:off x="-36512" y="116630"/>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63629" y="194155"/>
            <a:ext cx="1584176" cy="276999"/>
          </a:xfrm>
          <a:prstGeom prst="rect">
            <a:avLst/>
          </a:prstGeom>
          <a:noFill/>
        </p:spPr>
        <p:txBody>
          <a:bodyPr wrap="square" rtlCol="0">
            <a:spAutoFit/>
          </a:bodyPr>
          <a:lstStyle/>
          <a:p>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9" name="Flowchart: Manual Operation 8"/>
          <p:cNvSpPr/>
          <p:nvPr/>
        </p:nvSpPr>
        <p:spPr>
          <a:xfrm rot="10800000">
            <a:off x="1458466"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835696" y="87015"/>
            <a:ext cx="1728192" cy="461665"/>
          </a:xfrm>
          <a:prstGeom prst="rect">
            <a:avLst/>
          </a:prstGeom>
          <a:noFill/>
        </p:spPr>
        <p:txBody>
          <a:bodyPr wrap="square" rtlCol="0">
            <a:spAutoFit/>
          </a:bodyPr>
          <a:lstStyle/>
          <a:p>
            <a:r>
              <a:rPr lang="en-GB" sz="1200" dirty="0" smtClean="0">
                <a:latin typeface="Arial" pitchFamily="34" charset="0"/>
                <a:cs typeface="Arial" pitchFamily="34" charset="0"/>
              </a:rPr>
              <a:t>1. Design </a:t>
            </a:r>
          </a:p>
          <a:p>
            <a:r>
              <a:rPr lang="en-GB" sz="1200" dirty="0" smtClean="0">
                <a:latin typeface="Arial" pitchFamily="34" charset="0"/>
                <a:cs typeface="Arial" pitchFamily="34" charset="0"/>
              </a:rPr>
              <a:t>objectives</a:t>
            </a:r>
            <a:endParaRPr lang="en-GB" sz="1200" dirty="0">
              <a:latin typeface="Arial" pitchFamily="34" charset="0"/>
              <a:cs typeface="Arial" pitchFamily="34" charset="0"/>
            </a:endParaRPr>
          </a:p>
        </p:txBody>
      </p:sp>
      <p:sp>
        <p:nvSpPr>
          <p:cNvPr id="25" name="Flowchart: Manual Operation 24"/>
          <p:cNvSpPr/>
          <p:nvPr/>
        </p:nvSpPr>
        <p:spPr>
          <a:xfrm rot="10800000">
            <a:off x="2970634" y="116632"/>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75856" y="116633"/>
            <a:ext cx="1152128" cy="461665"/>
          </a:xfrm>
          <a:prstGeom prst="rect">
            <a:avLst/>
          </a:prstGeom>
          <a:noFill/>
        </p:spPr>
        <p:txBody>
          <a:bodyPr wrap="square" rtlCol="0">
            <a:spAutoFit/>
          </a:bodyPr>
          <a:lstStyle/>
          <a:p>
            <a:r>
              <a:rPr lang="en-GB" sz="1200" dirty="0" smtClean="0">
                <a:latin typeface="Arial" pitchFamily="34" charset="0"/>
                <a:cs typeface="Arial" pitchFamily="34" charset="0"/>
              </a:rPr>
              <a:t>2. Criteria &amp; constraints</a:t>
            </a:r>
            <a:endParaRPr lang="en-GB" sz="1200" dirty="0">
              <a:latin typeface="Arial" pitchFamily="34" charset="0"/>
              <a:cs typeface="Arial" pitchFamily="34" charset="0"/>
            </a:endParaRPr>
          </a:p>
        </p:txBody>
      </p:sp>
      <p:sp>
        <p:nvSpPr>
          <p:cNvPr id="14" name="Flowchart: Manual Operation 13"/>
          <p:cNvSpPr/>
          <p:nvPr/>
        </p:nvSpPr>
        <p:spPr>
          <a:xfrm rot="10800000">
            <a:off x="6012160"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6389390" y="116633"/>
            <a:ext cx="1152128" cy="461665"/>
          </a:xfrm>
          <a:prstGeom prst="rect">
            <a:avLst/>
          </a:prstGeom>
          <a:noFill/>
        </p:spPr>
        <p:txBody>
          <a:bodyPr wrap="square" rtlCol="0">
            <a:spAutoFit/>
          </a:bodyPr>
          <a:lstStyle/>
          <a:p>
            <a:r>
              <a:rPr lang="en-GB" sz="1200" dirty="0">
                <a:latin typeface="Arial" pitchFamily="34" charset="0"/>
                <a:cs typeface="Arial" pitchFamily="34" charset="0"/>
              </a:rPr>
              <a:t>4</a:t>
            </a:r>
            <a:r>
              <a:rPr lang="en-GB" sz="1200" dirty="0" smtClean="0">
                <a:latin typeface="Arial" pitchFamily="34" charset="0"/>
                <a:cs typeface="Arial" pitchFamily="34" charset="0"/>
              </a:rPr>
              <a:t>. Water</a:t>
            </a:r>
          </a:p>
          <a:p>
            <a:r>
              <a:rPr lang="en-GB" sz="1200" dirty="0" smtClean="0">
                <a:latin typeface="Arial" pitchFamily="34" charset="0"/>
                <a:cs typeface="Arial" pitchFamily="34" charset="0"/>
              </a:rPr>
              <a:t>treatment</a:t>
            </a:r>
            <a:endParaRPr lang="en-GB" sz="1200" dirty="0">
              <a:latin typeface="Arial" pitchFamily="34" charset="0"/>
              <a:cs typeface="Arial" pitchFamily="34" charset="0"/>
            </a:endParaRPr>
          </a:p>
        </p:txBody>
      </p:sp>
      <p:sp>
        <p:nvSpPr>
          <p:cNvPr id="16" name="Flowchart: Manual Operation 15"/>
          <p:cNvSpPr/>
          <p:nvPr/>
        </p:nvSpPr>
        <p:spPr>
          <a:xfrm rot="10800000">
            <a:off x="4499992"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826212" y="116633"/>
            <a:ext cx="1728192" cy="461665"/>
          </a:xfrm>
          <a:prstGeom prst="rect">
            <a:avLst/>
          </a:prstGeom>
          <a:noFill/>
        </p:spPr>
        <p:txBody>
          <a:bodyPr wrap="square" rtlCol="0">
            <a:spAutoFit/>
          </a:bodyPr>
          <a:lstStyle/>
          <a:p>
            <a:r>
              <a:rPr lang="en-GB" sz="1200" dirty="0">
                <a:latin typeface="Arial" pitchFamily="34" charset="0"/>
                <a:cs typeface="Arial" pitchFamily="34" charset="0"/>
              </a:rPr>
              <a:t>3</a:t>
            </a:r>
            <a:r>
              <a:rPr lang="en-GB" sz="1200" dirty="0" smtClean="0">
                <a:latin typeface="Arial" pitchFamily="34" charset="0"/>
                <a:cs typeface="Arial" pitchFamily="34" charset="0"/>
              </a:rPr>
              <a:t>. Stages </a:t>
            </a:r>
          </a:p>
          <a:p>
            <a:r>
              <a:rPr lang="en-GB" sz="1200" dirty="0" smtClean="0">
                <a:latin typeface="Arial" pitchFamily="34" charset="0"/>
                <a:cs typeface="Arial" pitchFamily="34" charset="0"/>
              </a:rPr>
              <a:t>1&amp;2</a:t>
            </a:r>
            <a:r>
              <a:rPr lang="en-GB" sz="1200" dirty="0">
                <a:latin typeface="Arial" pitchFamily="34" charset="0"/>
                <a:cs typeface="Arial" pitchFamily="34" charset="0"/>
              </a:rPr>
              <a:t> </a:t>
            </a:r>
            <a:r>
              <a:rPr lang="en-GB" sz="1200" dirty="0" smtClean="0">
                <a:latin typeface="Arial" pitchFamily="34" charset="0"/>
                <a:cs typeface="Arial" pitchFamily="34" charset="0"/>
              </a:rPr>
              <a:t>Outline</a:t>
            </a:r>
            <a:endParaRPr lang="en-GB" sz="1200" dirty="0">
              <a:latin typeface="Arial" pitchFamily="34" charset="0"/>
              <a:cs typeface="Arial" pitchFamily="34" charset="0"/>
            </a:endParaRPr>
          </a:p>
        </p:txBody>
      </p:sp>
      <p:sp>
        <p:nvSpPr>
          <p:cNvPr id="18" name="Flowchart: Manual Operation 17"/>
          <p:cNvSpPr/>
          <p:nvPr/>
        </p:nvSpPr>
        <p:spPr>
          <a:xfrm rot="10800000">
            <a:off x="7507138" y="116633"/>
            <a:ext cx="1673374" cy="432050"/>
          </a:xfrm>
          <a:prstGeom prst="flowChartManualOperati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7884368" y="116633"/>
            <a:ext cx="1152128" cy="461665"/>
          </a:xfrm>
          <a:prstGeom prst="rect">
            <a:avLst/>
          </a:prstGeom>
          <a:noFill/>
        </p:spPr>
        <p:txBody>
          <a:bodyPr wrap="square" rtlCol="0">
            <a:spAutoFit/>
          </a:bodyPr>
          <a:lstStyle/>
          <a:p>
            <a:r>
              <a:rPr lang="en-GB" sz="1200" b="1" dirty="0" smtClean="0">
                <a:latin typeface="Arial" pitchFamily="34" charset="0"/>
                <a:cs typeface="Arial" pitchFamily="34" charset="0"/>
              </a:rPr>
              <a:t>5. Air</a:t>
            </a:r>
          </a:p>
          <a:p>
            <a:r>
              <a:rPr lang="en-GB" sz="1200" b="1" dirty="0" smtClean="0">
                <a:latin typeface="Arial" pitchFamily="34" charset="0"/>
                <a:cs typeface="Arial" pitchFamily="34" charset="0"/>
              </a:rPr>
              <a:t>treatment</a:t>
            </a:r>
            <a:endParaRPr lang="en-GB" sz="1200" b="1" dirty="0">
              <a:latin typeface="Arial" pitchFamily="34" charset="0"/>
              <a:cs typeface="Arial" pitchFamily="34" charset="0"/>
            </a:endParaRPr>
          </a:p>
        </p:txBody>
      </p:sp>
      <p:sp>
        <p:nvSpPr>
          <p:cNvPr id="8" name="TextBox 7"/>
          <p:cNvSpPr txBox="1"/>
          <p:nvPr/>
        </p:nvSpPr>
        <p:spPr>
          <a:xfrm>
            <a:off x="331756" y="1268760"/>
            <a:ext cx="7984660" cy="461665"/>
          </a:xfrm>
          <a:prstGeom prst="rect">
            <a:avLst/>
          </a:prstGeom>
          <a:noFill/>
        </p:spPr>
        <p:txBody>
          <a:bodyPr wrap="square" rtlCol="0">
            <a:spAutoFit/>
          </a:bodyPr>
          <a:lstStyle/>
          <a:p>
            <a:r>
              <a:rPr lang="en-GB" sz="2400" b="1" dirty="0" smtClean="0">
                <a:latin typeface="Arial" pitchFamily="34" charset="0"/>
                <a:cs typeface="Arial" pitchFamily="34" charset="0"/>
              </a:rPr>
              <a:t>Materials Considered</a:t>
            </a:r>
            <a:endParaRPr lang="en-GB" sz="2400" b="1" dirty="0">
              <a:latin typeface="Arial" pitchFamily="34" charset="0"/>
              <a:cs typeface="Arial" pitchFamily="34" charset="0"/>
            </a:endParaRPr>
          </a:p>
        </p:txBody>
      </p:sp>
      <p:sp>
        <p:nvSpPr>
          <p:cNvPr id="22" name="Rectangle 2"/>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4" name="Rectangle 4"/>
          <p:cNvSpPr>
            <a:spLocks noChangeArrowheads="1"/>
          </p:cNvSpPr>
          <p:nvPr/>
        </p:nvSpPr>
        <p:spPr bwMode="auto">
          <a:xfrm>
            <a:off x="-35496" y="327172"/>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36" name="Table 35"/>
          <p:cNvGraphicFramePr>
            <a:graphicFrameLocks noGrp="1"/>
          </p:cNvGraphicFramePr>
          <p:nvPr>
            <p:extLst>
              <p:ext uri="{D42A27DB-BD31-4B8C-83A1-F6EECF244321}">
                <p14:modId xmlns:p14="http://schemas.microsoft.com/office/powerpoint/2010/main" val="1050373548"/>
              </p:ext>
            </p:extLst>
          </p:nvPr>
        </p:nvGraphicFramePr>
        <p:xfrm>
          <a:off x="539552" y="2120276"/>
          <a:ext cx="8136903" cy="3973020"/>
        </p:xfrm>
        <a:graphic>
          <a:graphicData uri="http://schemas.openxmlformats.org/drawingml/2006/table">
            <a:tbl>
              <a:tblPr firstRow="1" bandRow="1">
                <a:tableStyleId>{5C22544A-7EE6-4342-B048-85BDC9FD1C3A}</a:tableStyleId>
              </a:tblPr>
              <a:tblGrid>
                <a:gridCol w="1540971"/>
                <a:gridCol w="1540971"/>
                <a:gridCol w="1540971"/>
                <a:gridCol w="1540971"/>
                <a:gridCol w="1973019"/>
              </a:tblGrid>
              <a:tr h="555490">
                <a:tc>
                  <a:txBody>
                    <a:bodyPr/>
                    <a:lstStyle/>
                    <a:p>
                      <a:pPr algn="ctr"/>
                      <a:r>
                        <a:rPr lang="en-GB" dirty="0" smtClean="0"/>
                        <a:t>Material</a:t>
                      </a:r>
                      <a:endParaRPr lang="en-GB" dirty="0"/>
                    </a:p>
                  </a:txBody>
                  <a:tcPr/>
                </a:tc>
                <a:tc>
                  <a:txBody>
                    <a:bodyPr/>
                    <a:lstStyle/>
                    <a:p>
                      <a:pPr algn="ctr"/>
                      <a:r>
                        <a:rPr lang="en-GB" dirty="0" smtClean="0"/>
                        <a:t>Resistances</a:t>
                      </a:r>
                      <a:endParaRPr lang="en-GB" dirty="0"/>
                    </a:p>
                  </a:txBody>
                  <a:tcPr/>
                </a:tc>
                <a:tc>
                  <a:txBody>
                    <a:bodyPr/>
                    <a:lstStyle/>
                    <a:p>
                      <a:pPr algn="ctr"/>
                      <a:r>
                        <a:rPr lang="en-GB" dirty="0" smtClean="0"/>
                        <a:t> Electrical</a:t>
                      </a:r>
                      <a:r>
                        <a:rPr lang="en-GB" baseline="0" dirty="0" smtClean="0"/>
                        <a:t> </a:t>
                      </a:r>
                      <a:r>
                        <a:rPr lang="en-GB" dirty="0" smtClean="0"/>
                        <a:t>Conductivity</a:t>
                      </a:r>
                      <a:endParaRPr lang="en-GB" dirty="0"/>
                    </a:p>
                  </a:txBody>
                  <a:tcPr/>
                </a:tc>
                <a:tc>
                  <a:txBody>
                    <a:bodyPr/>
                    <a:lstStyle/>
                    <a:p>
                      <a:pPr algn="ctr"/>
                      <a:r>
                        <a:rPr lang="en-GB" dirty="0" smtClean="0"/>
                        <a:t>Suitability</a:t>
                      </a:r>
                      <a:endParaRPr lang="en-GB" dirty="0"/>
                    </a:p>
                  </a:txBody>
                  <a:tcPr/>
                </a:tc>
                <a:tc>
                  <a:txBody>
                    <a:bodyPr/>
                    <a:lstStyle/>
                    <a:p>
                      <a:pPr algn="ctr"/>
                      <a:r>
                        <a:rPr lang="en-GB" dirty="0" smtClean="0"/>
                        <a:t>Notables</a:t>
                      </a:r>
                      <a:endParaRPr lang="en-GB" dirty="0"/>
                    </a:p>
                  </a:txBody>
                  <a:tcPr/>
                </a:tc>
              </a:tr>
              <a:tr h="555490">
                <a:tc>
                  <a:txBody>
                    <a:bodyPr/>
                    <a:lstStyle/>
                    <a:p>
                      <a:pPr algn="ctr"/>
                      <a:r>
                        <a:rPr lang="en-GB" dirty="0" smtClean="0"/>
                        <a:t>Copper</a:t>
                      </a:r>
                      <a:endParaRPr lang="en-GB" dirty="0"/>
                    </a:p>
                  </a:txBody>
                  <a:tcPr/>
                </a:tc>
                <a:tc>
                  <a:txBody>
                    <a:bodyPr/>
                    <a:lstStyle/>
                    <a:p>
                      <a:endParaRPr lang="en-GB" dirty="0"/>
                    </a:p>
                  </a:txBody>
                  <a:tcPr/>
                </a:tc>
                <a:tc>
                  <a:txBody>
                    <a:bodyPr/>
                    <a:lstStyle/>
                    <a:p>
                      <a:endParaRPr lang="en-GB"/>
                    </a:p>
                  </a:txBody>
                  <a:tcPr/>
                </a:tc>
                <a:tc>
                  <a:txBody>
                    <a:bodyPr/>
                    <a:lstStyle/>
                    <a:p>
                      <a:endParaRPr lang="en-GB"/>
                    </a:p>
                  </a:txBody>
                  <a:tcPr/>
                </a:tc>
                <a:tc>
                  <a:txBody>
                    <a:bodyPr/>
                    <a:lstStyle/>
                    <a:p>
                      <a:pPr algn="ctr"/>
                      <a:r>
                        <a:rPr lang="en-GB" dirty="0" smtClean="0"/>
                        <a:t>Oxides readily.</a:t>
                      </a:r>
                      <a:endParaRPr lang="en-GB" dirty="0"/>
                    </a:p>
                  </a:txBody>
                  <a:tcPr/>
                </a:tc>
              </a:tr>
              <a:tr h="555490">
                <a:tc>
                  <a:txBody>
                    <a:bodyPr/>
                    <a:lstStyle/>
                    <a:p>
                      <a:pPr algn="ctr"/>
                      <a:r>
                        <a:rPr lang="en-GB" dirty="0" smtClean="0"/>
                        <a:t>Brass</a:t>
                      </a:r>
                      <a:endParaRPr lang="en-GB" dirty="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pPr algn="ctr"/>
                      <a:r>
                        <a:rPr lang="en-GB" dirty="0" smtClean="0"/>
                        <a:t>&lt;Resistant</a:t>
                      </a:r>
                      <a:r>
                        <a:rPr lang="en-GB" baseline="0" dirty="0" smtClean="0"/>
                        <a:t> than Cu.</a:t>
                      </a:r>
                      <a:endParaRPr lang="en-GB" dirty="0"/>
                    </a:p>
                  </a:txBody>
                  <a:tcPr/>
                </a:tc>
              </a:tr>
              <a:tr h="555490">
                <a:tc>
                  <a:txBody>
                    <a:bodyPr/>
                    <a:lstStyle/>
                    <a:p>
                      <a:pPr algn="ctr"/>
                      <a:r>
                        <a:rPr lang="en-GB" dirty="0" smtClean="0"/>
                        <a:t>Graphite</a:t>
                      </a:r>
                      <a:endParaRPr lang="en-GB" dirty="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pPr algn="ctr"/>
                      <a:r>
                        <a:rPr lang="en-GB" dirty="0" smtClean="0"/>
                        <a:t>All</a:t>
                      </a:r>
                      <a:r>
                        <a:rPr lang="en-GB" baseline="0" dirty="0" smtClean="0"/>
                        <a:t> round usage.</a:t>
                      </a:r>
                      <a:endParaRPr lang="en-GB" dirty="0"/>
                    </a:p>
                  </a:txBody>
                  <a:tcPr/>
                </a:tc>
              </a:tr>
              <a:tr h="555490">
                <a:tc>
                  <a:txBody>
                    <a:bodyPr/>
                    <a:lstStyle/>
                    <a:p>
                      <a:pPr algn="ctr"/>
                      <a:r>
                        <a:rPr lang="en-GB" dirty="0" smtClean="0"/>
                        <a:t>Titanium</a:t>
                      </a:r>
                      <a:endParaRPr lang="en-GB" dirty="0"/>
                    </a:p>
                  </a:txBody>
                  <a:tcPr/>
                </a:tc>
                <a:tc>
                  <a:txBody>
                    <a:bodyPr/>
                    <a:lstStyle/>
                    <a:p>
                      <a:endParaRPr lang="en-GB"/>
                    </a:p>
                  </a:txBody>
                  <a:tcPr/>
                </a:tc>
                <a:tc>
                  <a:txBody>
                    <a:bodyPr/>
                    <a:lstStyle/>
                    <a:p>
                      <a:endParaRPr lang="en-GB" dirty="0"/>
                    </a:p>
                  </a:txBody>
                  <a:tcPr/>
                </a:tc>
                <a:tc>
                  <a:txBody>
                    <a:bodyPr/>
                    <a:lstStyle/>
                    <a:p>
                      <a:endParaRPr lang="en-GB" dirty="0"/>
                    </a:p>
                  </a:txBody>
                  <a:tcPr/>
                </a:tc>
                <a:tc>
                  <a:txBody>
                    <a:bodyPr/>
                    <a:lstStyle/>
                    <a:p>
                      <a:pPr algn="ctr"/>
                      <a:r>
                        <a:rPr lang="en-GB" sz="1800" dirty="0" smtClean="0"/>
                        <a:t> Lightweight.</a:t>
                      </a:r>
                      <a:endParaRPr lang="en-GB" sz="1800" dirty="0"/>
                    </a:p>
                  </a:txBody>
                  <a:tcPr/>
                </a:tc>
              </a:tr>
              <a:tr h="555490">
                <a:tc>
                  <a:txBody>
                    <a:bodyPr/>
                    <a:lstStyle/>
                    <a:p>
                      <a:pPr algn="ctr"/>
                      <a:r>
                        <a:rPr lang="en-GB" dirty="0" smtClean="0"/>
                        <a:t>Silver </a:t>
                      </a:r>
                      <a:endParaRPr lang="en-GB" dirty="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pPr algn="ctr"/>
                      <a:r>
                        <a:rPr lang="en-GB" dirty="0" smtClean="0"/>
                        <a:t>Soft. Need Alloy.</a:t>
                      </a:r>
                      <a:endParaRPr lang="en-GB" dirty="0"/>
                    </a:p>
                  </a:txBody>
                  <a:tcPr/>
                </a:tc>
              </a:tr>
              <a:tr h="555490">
                <a:tc>
                  <a:txBody>
                    <a:bodyPr/>
                    <a:lstStyle/>
                    <a:p>
                      <a:pPr algn="ctr"/>
                      <a:r>
                        <a:rPr lang="en-GB" dirty="0" smtClean="0"/>
                        <a:t>Platinum</a:t>
                      </a:r>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pPr algn="ctr"/>
                      <a:r>
                        <a:rPr lang="en-GB" sz="1800" dirty="0" smtClean="0"/>
                        <a:t>Doesn’t </a:t>
                      </a:r>
                      <a:r>
                        <a:rPr lang="en-GB" sz="1800" dirty="0" err="1" smtClean="0"/>
                        <a:t>oxidse</a:t>
                      </a:r>
                      <a:r>
                        <a:rPr lang="en-GB" sz="1800" dirty="0" smtClean="0"/>
                        <a:t>.</a:t>
                      </a:r>
                      <a:endParaRPr lang="en-GB" sz="1800" dirty="0"/>
                    </a:p>
                  </a:txBody>
                  <a:tcPr>
                    <a:solidFill>
                      <a:srgbClr val="FFFF00"/>
                    </a:solidFill>
                  </a:tcPr>
                </a:tc>
              </a:tr>
            </a:tbl>
          </a:graphicData>
        </a:graphic>
      </p:graphicFrame>
      <p:pic>
        <p:nvPicPr>
          <p:cNvPr id="37"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2544366" y="5648667"/>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2523165" y="4496539"/>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2523165" y="5072603"/>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4067943" y="5072602"/>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5652119" y="5648666"/>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4067943" y="5648667"/>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5673320" y="5072601"/>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4079407" y="4496538"/>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2636166" y="3920475"/>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2975444" y="5648667"/>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2158693" y="5648667"/>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3668311" y="5072603"/>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4499991" y="5072603"/>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5673320" y="4496539"/>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4163539" y="2837974"/>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C:\Users\stalinbbz\AppData\Local\Microsoft\Windows\Temporary Internet Files\Content.IE5\K5O9H6LA\MM900185588[1].gif"/>
          <p:cNvPicPr>
            <a:picLocks noChangeAspect="1" noChangeArrowheads="1" noCrop="1"/>
          </p:cNvPicPr>
          <p:nvPr/>
        </p:nvPicPr>
        <p:blipFill>
          <a:blip r:embed="rId3" cstate="print">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4079695" y="3416419"/>
            <a:ext cx="581025" cy="35242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3" descr="C:\Users\stalinbbz\AppData\Local\Microsoft\Windows\Temporary Internet Files\Content.IE5\QBD7KAYL\MC900432537[1].png"/>
          <p:cNvPicPr>
            <a:picLocks noChangeAspect="1" noChangeArrowheads="1"/>
          </p:cNvPicPr>
          <p:nvPr/>
        </p:nvPicPr>
        <p:blipFill>
          <a:blip r:embed="rId5" cstate="print">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flipH="1">
            <a:off x="5742781" y="3920475"/>
            <a:ext cx="399699" cy="399699"/>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3" descr="C:\Users\stalinbbz\AppData\Local\Microsoft\Windows\Temporary Internet Files\Content.IE5\QBD7KAYL\MC900432537[1].png"/>
          <p:cNvPicPr>
            <a:picLocks noChangeAspect="1" noChangeArrowheads="1"/>
          </p:cNvPicPr>
          <p:nvPr/>
        </p:nvPicPr>
        <p:blipFill>
          <a:blip r:embed="rId5" cstate="print">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flipH="1">
            <a:off x="4170357" y="3941051"/>
            <a:ext cx="399699" cy="399699"/>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3" descr="C:\Users\stalinbbz\AppData\Local\Microsoft\Windows\Temporary Internet Files\Content.IE5\QBD7KAYL\MC900432537[1].png"/>
          <p:cNvPicPr>
            <a:picLocks noChangeAspect="1" noChangeArrowheads="1"/>
          </p:cNvPicPr>
          <p:nvPr/>
        </p:nvPicPr>
        <p:blipFill>
          <a:blip r:embed="rId5" cstate="print">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flipH="1">
            <a:off x="5763982" y="2837974"/>
            <a:ext cx="399699" cy="399699"/>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3" descr="C:\Users\stalinbbz\AppData\Local\Microsoft\Windows\Temporary Internet Files\Content.IE5\QBD7KAYL\MC900432537[1].png"/>
          <p:cNvPicPr>
            <a:picLocks noChangeAspect="1" noChangeArrowheads="1"/>
          </p:cNvPicPr>
          <p:nvPr/>
        </p:nvPicPr>
        <p:blipFill>
          <a:blip r:embed="rId5" cstate="print">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flipH="1">
            <a:off x="5763982" y="3416419"/>
            <a:ext cx="399699" cy="399699"/>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3" descr="C:\Users\stalinbbz\AppData\Local\Microsoft\Windows\Temporary Internet Files\Content.IE5\QBD7KAYL\MC900432537[1].png"/>
          <p:cNvPicPr>
            <a:picLocks noChangeAspect="1" noChangeArrowheads="1"/>
          </p:cNvPicPr>
          <p:nvPr/>
        </p:nvPicPr>
        <p:blipFill>
          <a:blip r:embed="rId5" cstate="print">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flipH="1">
            <a:off x="2635028" y="3369145"/>
            <a:ext cx="399699" cy="399699"/>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3" descr="C:\Users\stalinbbz\AppData\Local\Microsoft\Windows\Temporary Internet Files\Content.IE5\QBD7KAYL\MC900432537[1].png"/>
          <p:cNvPicPr>
            <a:picLocks noChangeAspect="1" noChangeArrowheads="1"/>
          </p:cNvPicPr>
          <p:nvPr/>
        </p:nvPicPr>
        <p:blipFill>
          <a:blip r:embed="rId5" cstate="print">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flipH="1">
            <a:off x="2613827" y="2837974"/>
            <a:ext cx="399699" cy="399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96059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1625</TotalTime>
  <Words>6504</Words>
  <Application>Microsoft Macintosh PowerPoint</Application>
  <PresentationFormat>On-screen Show (4:3)</PresentationFormat>
  <Paragraphs>1863</Paragraphs>
  <Slides>92</Slides>
  <Notes>0</Notes>
  <HiddenSlides>0</HiddenSlides>
  <MMClips>0</MMClips>
  <ScaleCrop>false</ScaleCrop>
  <HeadingPairs>
    <vt:vector size="4" baseType="variant">
      <vt:variant>
        <vt:lpstr>Theme</vt:lpstr>
      </vt:variant>
      <vt:variant>
        <vt:i4>1</vt:i4>
      </vt:variant>
      <vt:variant>
        <vt:lpstr>Slide Titles</vt:lpstr>
      </vt:variant>
      <vt:variant>
        <vt:i4>92</vt:i4>
      </vt:variant>
    </vt:vector>
  </HeadingPairs>
  <TitlesOfParts>
    <vt:vector size="9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t:lpstr>
      <vt:lpstr>?</vt:lpstr>
      <vt:lpstr>PowerPoint Presentation</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lpst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Yassen</dc:creator>
  <cp:lastModifiedBy>James Young</cp:lastModifiedBy>
  <cp:revision>87</cp:revision>
  <dcterms:created xsi:type="dcterms:W3CDTF">2012-01-18T13:35:49Z</dcterms:created>
  <dcterms:modified xsi:type="dcterms:W3CDTF">2012-01-31T14:03:57Z</dcterms:modified>
</cp:coreProperties>
</file>